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753"/>
  </p:normalViewPr>
  <p:slideViewPr>
    <p:cSldViewPr>
      <p:cViewPr varScale="1">
        <p:scale>
          <a:sx n="106" d="100"/>
          <a:sy n="106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295400"/>
            <a:ext cx="69342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Copy goes here copy goes here copy goes here copy 	• More copy</a:t>
            </a:r>
          </a:p>
          <a:p>
            <a:endParaRPr lang="en-US" dirty="0"/>
          </a:p>
          <a:p>
            <a:r>
              <a:rPr lang="en-US" dirty="0"/>
              <a:t>Copy goes here copy goes here copy goes here copy 	• More copy</a:t>
            </a:r>
          </a:p>
          <a:p>
            <a:endParaRPr lang="en-US" dirty="0"/>
          </a:p>
          <a:p>
            <a:r>
              <a:rPr lang="en-US" dirty="0"/>
              <a:t>Copy goes here copy goes here copy goes here copy 	• More copy</a:t>
            </a:r>
          </a:p>
          <a:p>
            <a:endParaRPr lang="en-US" dirty="0"/>
          </a:p>
          <a:p>
            <a:r>
              <a:rPr lang="en-US" dirty="0"/>
              <a:t>Copy goes here copy goes here copy goes here copy</a:t>
            </a:r>
          </a:p>
          <a:p>
            <a:r>
              <a:rPr lang="en-US" dirty="0"/>
              <a:t>	• More copy</a:t>
            </a:r>
          </a:p>
          <a:p>
            <a:endParaRPr lang="en-US" dirty="0"/>
          </a:p>
          <a:p>
            <a:r>
              <a:rPr lang="en-US" dirty="0"/>
              <a:t>Copy goes here copy goes here copy goes here copy</a:t>
            </a:r>
          </a:p>
          <a:p>
            <a:r>
              <a:rPr lang="en-US" dirty="0"/>
              <a:t>	• More copy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6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6091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6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9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F79646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59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369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Sub-header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369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Sub-header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87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6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055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97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4648200"/>
            <a:ext cx="4724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Name of presentation or title goes here…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0" y="5867400"/>
            <a:ext cx="2895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9672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7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www.SeeItStopIt.org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7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¿Qué significa, ¿Lo Ve? </a:t>
            </a:r>
            <a:br>
              <a:rPr lang="es-MX" dirty="0"/>
            </a:br>
            <a:r>
              <a:rPr lang="es-MX" dirty="0"/>
              <a:t>¡Deténgalo!?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i="1" dirty="0"/>
              <a:t>¿Lo Ve? ¡Deténgalo!</a:t>
            </a:r>
            <a:r>
              <a:rPr lang="es-MX" dirty="0"/>
              <a:t>, marca la integridad de la filosofía de la granja en el cuidado responsable de los animales, ayuda a los trabajadores a entender la importancia del papel que tienen de proteger a los animales y ofrece una guía clara de cómo denunciar los casos de maltrato, negligencia, daño o mal manejo de los animales.  </a:t>
            </a:r>
            <a:endParaRPr lang="en-US" dirty="0"/>
          </a:p>
          <a:p>
            <a:pPr lvl="0"/>
            <a:r>
              <a:rPr lang="es-MX" i="1" dirty="0"/>
              <a:t>¿Lo Ve? ¡Deténgalo! </a:t>
            </a:r>
            <a:r>
              <a:rPr lang="es-MX" dirty="0"/>
              <a:t>es una iniciativa a nivel nacional que confirma la cultura del cuidado que los dueños y gerentes de una granja exigen a cada individuo que tiene contacto con sus animales.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7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¿Por qué ¿Lo Ve? </a:t>
            </a:r>
            <a:br>
              <a:rPr lang="es-MX" dirty="0"/>
            </a:br>
            <a:r>
              <a:rPr lang="es-MX" dirty="0"/>
              <a:t>¡Deténgalo! es Importante?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Aunque esto no es muy común, cuando se produce un maltrato, negligencia, daño o mal manejo de algún animal es esencial proporcionarle a los cuidadores de los animales y a otros que trabajan cerca de ellos, la oportunidad para denunciar rápidamente lo que han visto. Esta iniciativa ofrece diferentes opciones que permite a los empleados expresar lo que vieron y detener el maltrato. A fin de cuentas, darle la oportunidad a los cuidadores de hablar es darle voz a los animales.    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0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¿Quiénes participan?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El Centro de </a:t>
            </a:r>
            <a:r>
              <a:rPr lang="es-MX" i="1" dirty="0" err="1"/>
              <a:t>Food</a:t>
            </a:r>
            <a:r>
              <a:rPr lang="es-MX" i="1" dirty="0"/>
              <a:t> </a:t>
            </a:r>
            <a:r>
              <a:rPr lang="es-MX" i="1" dirty="0" err="1"/>
              <a:t>Integrity</a:t>
            </a:r>
            <a:r>
              <a:rPr lang="es-MX" dirty="0"/>
              <a:t> exhorta a que participen todas aquellas personas que trabajan en un lugar donde se crían o transportan animales. </a:t>
            </a:r>
          </a:p>
          <a:p>
            <a:pPr lvl="0"/>
            <a:r>
              <a:rPr lang="es-MX" dirty="0"/>
              <a:t>El financiamiento de esta iniciativa fue otorgado por la industria porcina y la industria lechera de los Estados Unidos.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6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/>
              <a:t>¿Cuáles son los lineamientos </a:t>
            </a:r>
            <a:br>
              <a:rPr lang="es-MX" sz="2800"/>
            </a:br>
            <a:r>
              <a:rPr lang="es-MX" sz="2800"/>
              <a:t>para participar?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6775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MX" dirty="0"/>
              <a:t>La iniciativa </a:t>
            </a:r>
            <a:r>
              <a:rPr lang="es-MX" i="1" dirty="0"/>
              <a:t>¿Lo Ve? ¡Deténgalo!</a:t>
            </a:r>
            <a:r>
              <a:rPr lang="es-MX" dirty="0"/>
              <a:t> funciona con los siguientes valores: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s-MX" dirty="0"/>
              <a:t>El maltrato, negligencia, daño y mal manejo de los animales son inaceptables y no serán tolerados.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s-MX" dirty="0"/>
              <a:t>El cuidado apropiado de los animales es la responsabilidad de cada individuo que se encuentra cerca de los animales.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s-MX" dirty="0"/>
              <a:t>Las personas que trabajan con o cerca de los animales tienen la obligación de reportar inmediatamente a su supervisor o persona responsable de ejercer el cuidado apropiado de los animales, cualquier señal que vean de maltrato, negligencia, daño o mal manejo de los animales. 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s-MX" dirty="0"/>
              <a:t>Para el cuidado apropiado de los animales es muy importante el entrenamiento y re-entrenamiento continuo y completo de los trabajadores siendo estos componentes necesarios para un programa integral del cuidado animal.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6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s-MX" dirty="0"/>
              <a:t>Los patrones/empleadores tienen la obligación de:</a:t>
            </a:r>
            <a:endParaRPr lang="en-US" sz="2400" dirty="0"/>
          </a:p>
          <a:p>
            <a:pPr lvl="1"/>
            <a:r>
              <a:rPr lang="es-MX" sz="1900" dirty="0"/>
              <a:t>Educar y promover la importancia del cuidado apropiado y responsable de los animales.</a:t>
            </a:r>
            <a:endParaRPr lang="en-US" sz="1900" dirty="0"/>
          </a:p>
          <a:p>
            <a:pPr lvl="1"/>
            <a:r>
              <a:rPr lang="es-MX" sz="1900" dirty="0"/>
              <a:t>Fomentar y permitir que los empleados denuncien inmediatamente todas las señales de maltrato, negligencia, daño o mal manejo de los animales.</a:t>
            </a:r>
            <a:endParaRPr lang="en-US" sz="1900" dirty="0"/>
          </a:p>
          <a:p>
            <a:pPr lvl="1"/>
            <a:r>
              <a:rPr lang="es-MX" sz="1900" dirty="0"/>
              <a:t>Proporcionar nombres de contactos fáciles de encontrar y confiables que tengan la autoridad inmediata para hacerle frente a las denuncias de los problemas del cuidado animal.  </a:t>
            </a:r>
            <a:endParaRPr lang="en-US" sz="1900" dirty="0"/>
          </a:p>
          <a:p>
            <a:pPr lvl="1"/>
            <a:r>
              <a:rPr lang="es-MX" sz="1900" dirty="0"/>
              <a:t>Actuar rápido para corregir todos los casos del cuidado inapropiado de los animales.  </a:t>
            </a:r>
            <a:endParaRPr lang="en-US" sz="1900" dirty="0"/>
          </a:p>
          <a:p>
            <a:pPr lvl="1"/>
            <a:r>
              <a:rPr lang="es-MX" sz="1900" dirty="0"/>
              <a:t>Garantizar que los empleados que planteen sus inquietudes de buena fe, no sean castigados.</a:t>
            </a:r>
            <a:endParaRPr lang="en-US" sz="1900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/>
              <a:t>¿Cuáles son los lineamientos </a:t>
            </a:r>
            <a:br>
              <a:rPr lang="es-MX" sz="2800"/>
            </a:br>
            <a:r>
              <a:rPr lang="es-MX" sz="2800"/>
              <a:t>para participar?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4968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Los </a:t>
            </a:r>
            <a:r>
              <a:rPr lang="en-US" dirty="0" err="1">
                <a:latin typeface="+mj-lt"/>
              </a:rPr>
              <a:t>Materiales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Folletos</a:t>
            </a:r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Pósters</a:t>
            </a:r>
            <a:endParaRPr lang="en-US" dirty="0"/>
          </a:p>
          <a:p>
            <a:r>
              <a:rPr lang="en-US" dirty="0" err="1"/>
              <a:t>Generalidades</a:t>
            </a:r>
            <a:r>
              <a:rPr lang="en-US" dirty="0"/>
              <a:t> </a:t>
            </a:r>
          </a:p>
          <a:p>
            <a:r>
              <a:rPr lang="es-ES" dirty="0"/>
              <a:t>Acuerdo del Empleado</a:t>
            </a:r>
          </a:p>
          <a:p>
            <a:r>
              <a:rPr lang="es-ES" dirty="0"/>
              <a:t>Lista de Control del Patrón/Empleador</a:t>
            </a:r>
          </a:p>
          <a:p>
            <a:r>
              <a:rPr lang="en-US" dirty="0" err="1"/>
              <a:t>Sitio</a:t>
            </a:r>
            <a:r>
              <a:rPr lang="en-US" dirty="0"/>
              <a:t> web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5"/>
          <a:stretch/>
        </p:blipFill>
        <p:spPr bwMode="auto">
          <a:xfrm>
            <a:off x="6270540" y="1371600"/>
            <a:ext cx="2340060" cy="24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142">
            <a:off x="1135269" y="3973222"/>
            <a:ext cx="1697020" cy="22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93">
            <a:off x="5156676" y="4063750"/>
            <a:ext cx="1497644" cy="2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29000" y="3450268"/>
            <a:ext cx="1317639" cy="2797809"/>
            <a:chOff x="499946" y="1445385"/>
            <a:chExt cx="2485875" cy="527838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46" y="2454397"/>
              <a:ext cx="2471854" cy="321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66" y="1445385"/>
              <a:ext cx="2471855" cy="100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67" y="5672472"/>
              <a:ext cx="2471854" cy="105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261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/>
          <p:nvPr/>
        </p:nvSpPr>
        <p:spPr>
          <a:xfrm>
            <a:off x="3015297" y="2947987"/>
            <a:ext cx="3180715" cy="34734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100"/>
              </a:spcAft>
            </a:pPr>
            <a:r>
              <a:rPr lang="en-US" sz="1000" kern="1400">
                <a:effectLst/>
                <a:latin typeface="Century Gothic" charset="0"/>
                <a:ea typeface="Times New Roman" charset="0"/>
                <a:cs typeface="Times New Roman" charset="0"/>
              </a:rPr>
              <a:t> </a:t>
            </a:r>
          </a:p>
        </p:txBody>
      </p:sp>
      <p:sp>
        <p:nvSpPr>
          <p:cNvPr id="2" name="Text Box 9"/>
          <p:cNvSpPr txBox="1"/>
          <p:nvPr/>
        </p:nvSpPr>
        <p:spPr>
          <a:xfrm>
            <a:off x="442524" y="2057400"/>
            <a:ext cx="8244278" cy="10888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100"/>
              </a:spcAft>
            </a:pP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Si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usted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es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testigo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del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maltrato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animal o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tiene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alguna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duda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por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favor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contacte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a</a:t>
            </a:r>
            <a:endParaRPr lang="en-US" sz="2800" kern="1400" dirty="0">
              <a:effectLst/>
              <a:latin typeface="Segoe UI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 Box 11"/>
          <p:cNvSpPr txBox="1"/>
          <p:nvPr/>
        </p:nvSpPr>
        <p:spPr>
          <a:xfrm>
            <a:off x="721713" y="3972057"/>
            <a:ext cx="7767883" cy="125769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100"/>
              </a:spcAft>
            </a:pP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…o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llame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/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escriba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a la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línea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directa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</a:t>
            </a:r>
            <a:r>
              <a:rPr lang="en-US" sz="2800" kern="1400" dirty="0" err="1">
                <a:latin typeface="Segoe UI" charset="0"/>
                <a:ea typeface="Times New Roman" charset="0"/>
                <a:cs typeface="Times New Roman" charset="0"/>
              </a:rPr>
              <a:t>nacional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de See It? Stop It! Al </a:t>
            </a:r>
            <a:r>
              <a:rPr lang="en-US" sz="2800" b="1" kern="1400" dirty="0">
                <a:latin typeface="Segoe UI" charset="0"/>
                <a:ea typeface="Times New Roman" charset="0"/>
                <a:cs typeface="Times New Roman" charset="0"/>
              </a:rPr>
              <a:t>816.880.5360</a:t>
            </a:r>
            <a:r>
              <a:rPr lang="en-US" sz="2800" kern="1400" dirty="0">
                <a:latin typeface="Segoe UI" charset="0"/>
                <a:ea typeface="Times New Roman" charset="0"/>
                <a:cs typeface="Times New Roman" charset="0"/>
              </a:rPr>
              <a:t> o </a:t>
            </a:r>
            <a:r>
              <a:rPr lang="en-US" sz="2800" b="1" kern="1400" dirty="0" err="1">
                <a:latin typeface="Segoe UI" charset="0"/>
                <a:ea typeface="Times New Roman" charset="0"/>
                <a:cs typeface="Times New Roman" charset="0"/>
              </a:rPr>
              <a:t>info@seeitstopit.org</a:t>
            </a:r>
            <a:endParaRPr lang="en-US" sz="2800" b="1" kern="1400" dirty="0">
              <a:effectLst/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D7A5D-D3BA-8F47-8B1E-7DC82653521B}"/>
              </a:ext>
            </a:extLst>
          </p:cNvPr>
          <p:cNvSpPr/>
          <p:nvPr/>
        </p:nvSpPr>
        <p:spPr>
          <a:xfrm>
            <a:off x="1600200" y="3667257"/>
            <a:ext cx="5943600" cy="9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529715BC666488EFC90712509A3FD" ma:contentTypeVersion="2" ma:contentTypeDescription="Create a new document." ma:contentTypeScope="" ma:versionID="ec4a593cd6402a1f595f4ae65932fbec">
  <xsd:schema xmlns:xsd="http://www.w3.org/2001/XMLSchema" xmlns:xs="http://www.w3.org/2001/XMLSchema" xmlns:p="http://schemas.microsoft.com/office/2006/metadata/properties" xmlns:ns2="702b7a5b-df73-46f7-84a3-e132eacb1741" targetNamespace="http://schemas.microsoft.com/office/2006/metadata/properties" ma:root="true" ma:fieldsID="b84ee0bd2cf2118c324953587d14e2d9" ns2:_="">
    <xsd:import namespace="702b7a5b-df73-46f7-84a3-e132eacb17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b7a5b-df73-46f7-84a3-e132eacb17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571B7B-61DB-4396-88D0-84559F828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b7a5b-df73-46f7-84a3-e132eacb17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1E0A3E-EF52-4CE8-8918-40E1EA309B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D2C27C-5778-405D-AA4D-398B3BA91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566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Segoe UI</vt:lpstr>
      <vt:lpstr>Times New Roman</vt:lpstr>
      <vt:lpstr>Office Theme</vt:lpstr>
      <vt:lpstr>Custom Design</vt:lpstr>
      <vt:lpstr>www.SeeItStopIt.org</vt:lpstr>
      <vt:lpstr>¿Qué significa, ¿Lo Ve?  ¡Deténgalo!? </vt:lpstr>
      <vt:lpstr>¿Por qué ¿Lo Ve?  ¡Deténgalo! es Importante? </vt:lpstr>
      <vt:lpstr>¿Quiénes participan? </vt:lpstr>
      <vt:lpstr>¿Cuáles son los lineamientos  para participar? </vt:lpstr>
      <vt:lpstr>¿Cuáles son los lineamientos  para participar? </vt:lpstr>
      <vt:lpstr>Los Materiales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Alicia Blair</cp:lastModifiedBy>
  <cp:revision>39</cp:revision>
  <dcterms:created xsi:type="dcterms:W3CDTF">2012-01-16T21:24:26Z</dcterms:created>
  <dcterms:modified xsi:type="dcterms:W3CDTF">2018-06-13T16:35:51Z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0x010100547529715BC666488EFC90712509A3FD</vt:lpwstr>
  </property>
</Properties>
</file>