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8" r:id="rId6"/>
    <p:sldId id="264" r:id="rId7"/>
    <p:sldId id="262" r:id="rId8"/>
    <p:sldId id="267" r:id="rId9"/>
    <p:sldId id="268" r:id="rId10"/>
    <p:sldId id="269"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5" autoAdjust="0"/>
    <p:restoredTop sz="94737"/>
  </p:normalViewPr>
  <p:slideViewPr>
    <p:cSldViewPr>
      <p:cViewPr varScale="1">
        <p:scale>
          <a:sx n="135" d="100"/>
          <a:sy n="135" d="100"/>
        </p:scale>
        <p:origin x="105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1295400"/>
            <a:ext cx="6934200" cy="4953000"/>
          </a:xfrm>
          <a:prstGeom prst="rect">
            <a:avLst/>
          </a:prstGeo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Copy goes here copy goes here copy goes here copy 	• More copy</a:t>
            </a:r>
          </a:p>
          <a:p>
            <a:endParaRPr lang="en-US" dirty="0" smtClean="0"/>
          </a:p>
          <a:p>
            <a:r>
              <a:rPr lang="en-US" dirty="0" smtClean="0"/>
              <a:t>Copy goes here copy goes here copy goes here copy 	• More copy</a:t>
            </a:r>
          </a:p>
          <a:p>
            <a:endParaRPr lang="en-US" dirty="0" smtClean="0"/>
          </a:p>
          <a:p>
            <a:r>
              <a:rPr lang="en-US" dirty="0" smtClean="0"/>
              <a:t>Copy goes here copy goes here copy goes here copy 	• More copy</a:t>
            </a:r>
          </a:p>
          <a:p>
            <a:endParaRPr lang="en-US" dirty="0" smtClean="0"/>
          </a:p>
          <a:p>
            <a:r>
              <a:rPr lang="en-US" dirty="0" smtClean="0"/>
              <a:t>Copy goes here copy goes here copy goes here copy</a:t>
            </a:r>
          </a:p>
          <a:p>
            <a:r>
              <a:rPr lang="en-US" dirty="0" smtClean="0"/>
              <a:t>	• More copy</a:t>
            </a:r>
          </a:p>
          <a:p>
            <a:endParaRPr lang="en-US" dirty="0" smtClean="0"/>
          </a:p>
          <a:p>
            <a:r>
              <a:rPr lang="en-US" dirty="0" smtClean="0"/>
              <a:t>Copy goes here copy goes here copy goes here copy</a:t>
            </a:r>
          </a:p>
          <a:p>
            <a:r>
              <a:rPr lang="en-US" dirty="0" smtClean="0"/>
              <a:t>	• More copy</a:t>
            </a:r>
          </a:p>
          <a:p>
            <a:endParaRPr lang="en-US" dirty="0" smtClean="0"/>
          </a:p>
          <a:p>
            <a:r>
              <a:rPr lang="en-US" dirty="0" smtClean="0"/>
              <a:t>	</a:t>
            </a:r>
            <a:endParaRPr lang="en-US" dirty="0"/>
          </a:p>
        </p:txBody>
      </p:sp>
      <p:sp>
        <p:nvSpPr>
          <p:cNvPr id="5"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latin typeface="Century Gothic" pitchFamily="34" charset="0"/>
              </a:defRPr>
            </a:lvl1pPr>
          </a:lstStyle>
          <a:p>
            <a:r>
              <a:rPr lang="en-US" dirty="0" smtClean="0"/>
              <a:t>Header goes here</a:t>
            </a:r>
            <a:endParaRPr lang="en-US" dirty="0"/>
          </a:p>
        </p:txBody>
      </p:sp>
    </p:spTree>
    <p:extLst>
      <p:ext uri="{BB962C8B-B14F-4D97-AF65-F5344CB8AC3E}">
        <p14:creationId xmlns:p14="http://schemas.microsoft.com/office/powerpoint/2010/main" val="16091019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latin typeface="Century Gothic" pitchFamily="34" charset="0"/>
              </a:defRPr>
            </a:lvl1pPr>
          </a:lstStyle>
          <a:p>
            <a:r>
              <a:rPr lang="en-US" dirty="0" smtClean="0"/>
              <a:t>Header goes here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a:defRPr sz="2000">
                <a:solidFill>
                  <a:schemeClr val="tx1"/>
                </a:solidFill>
                <a:latin typeface="Century Gothic" pitchFamily="34" charset="0"/>
              </a:defRPr>
            </a:lvl1pPr>
            <a:lvl2pPr>
              <a:defRPr sz="2000">
                <a:solidFill>
                  <a:schemeClr val="tx1"/>
                </a:solidFill>
                <a:latin typeface="Century Gothic" pitchFamily="34" charset="0"/>
              </a:defRPr>
            </a:lvl2pPr>
            <a:lvl3pPr>
              <a:defRPr sz="2000">
                <a:solidFill>
                  <a:schemeClr val="tx1"/>
                </a:solidFill>
                <a:latin typeface="Century Gothic" pitchFamily="34" charset="0"/>
              </a:defRPr>
            </a:lvl3pPr>
            <a:lvl4pPr>
              <a:defRPr sz="2000">
                <a:solidFill>
                  <a:schemeClr val="tx1"/>
                </a:solidFill>
                <a:latin typeface="Century Gothic" pitchFamily="34" charset="0"/>
              </a:defRPr>
            </a:lvl4pPr>
            <a:lvl5pPr>
              <a:defRPr sz="2000">
                <a:solidFill>
                  <a:schemeClr val="tx1"/>
                </a:solidFill>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1938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rgbClr val="F79646"/>
                </a:solidFill>
              </a:defRPr>
            </a:lvl1pPr>
          </a:lstStyle>
          <a:p>
            <a:r>
              <a:rPr lang="en-US" dirty="0" smtClean="0"/>
              <a:t>Header goes here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5956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defRPr>
            </a:lvl1pPr>
          </a:lstStyle>
          <a:p>
            <a:r>
              <a:rPr lang="en-US" dirty="0" smtClean="0"/>
              <a:t>Header goes here</a:t>
            </a:r>
            <a:endParaRPr lang="en-US" dirty="0"/>
          </a:p>
        </p:txBody>
      </p:sp>
      <p:sp>
        <p:nvSpPr>
          <p:cNvPr id="3" name="Text Placeholder 2"/>
          <p:cNvSpPr>
            <a:spLocks noGrp="1"/>
          </p:cNvSpPr>
          <p:nvPr>
            <p:ph type="body" idx="1" hasCustomPrompt="1"/>
          </p:nvPr>
        </p:nvSpPr>
        <p:spPr>
          <a:xfrm>
            <a:off x="457200" y="1535113"/>
            <a:ext cx="4040188" cy="369887"/>
          </a:xfrm>
          <a:prstGeom prst="rect">
            <a:avLst/>
          </a:prstGeom>
        </p:spPr>
        <p:txBody>
          <a:bodyPr anchor="b">
            <a:noAutofit/>
          </a:bodyPr>
          <a:lstStyle>
            <a:lvl1pPr marL="0" indent="0">
              <a:buNone/>
              <a:defRPr sz="22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Sub-header goes here</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369887"/>
          </a:xfrm>
          <a:prstGeom prst="rect">
            <a:avLst/>
          </a:prstGeom>
        </p:spPr>
        <p:txBody>
          <a:bodyPr anchor="b">
            <a:noAutofit/>
          </a:bodyPr>
          <a:lstStyle>
            <a:lvl1pPr marL="0" indent="0">
              <a:buNone/>
              <a:defRPr sz="22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Sub-header goes here</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38755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latin typeface="Century Gothic" pitchFamily="34" charset="0"/>
              </a:defRPr>
            </a:lvl1pPr>
          </a:lstStyle>
          <a:p>
            <a:r>
              <a:rPr lang="en-US" dirty="0" smtClean="0"/>
              <a:t>Header goes here</a:t>
            </a:r>
            <a:endParaRPr lang="en-US" dirty="0"/>
          </a:p>
        </p:txBody>
      </p:sp>
    </p:spTree>
    <p:extLst>
      <p:ext uri="{BB962C8B-B14F-4D97-AF65-F5344CB8AC3E}">
        <p14:creationId xmlns:p14="http://schemas.microsoft.com/office/powerpoint/2010/main" val="2705538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9785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00" y="4648200"/>
            <a:ext cx="4724400" cy="1143000"/>
          </a:xfrm>
          <a:prstGeom prst="rect">
            <a:avLst/>
          </a:prstGeom>
        </p:spPr>
        <p:txBody>
          <a:bodyPr>
            <a:normAutofit/>
          </a:bodyPr>
          <a:lstStyle>
            <a:lvl1pPr algn="l">
              <a:defRPr sz="3200" b="1">
                <a:solidFill>
                  <a:schemeClr val="bg1"/>
                </a:solidFill>
                <a:latin typeface="Century Gothic" pitchFamily="34" charset="0"/>
              </a:defRPr>
            </a:lvl1pPr>
          </a:lstStyle>
          <a:p>
            <a:r>
              <a:rPr lang="en-US" dirty="0" smtClean="0"/>
              <a:t>Name of presentation or title goes here…</a:t>
            </a:r>
            <a:endParaRPr lang="en-US" dirty="0"/>
          </a:p>
        </p:txBody>
      </p:sp>
      <p:sp>
        <p:nvSpPr>
          <p:cNvPr id="3" name="Subtitle 2"/>
          <p:cNvSpPr>
            <a:spLocks noGrp="1"/>
          </p:cNvSpPr>
          <p:nvPr>
            <p:ph type="subTitle" idx="1" hasCustomPrompt="1"/>
          </p:nvPr>
        </p:nvSpPr>
        <p:spPr>
          <a:xfrm>
            <a:off x="4191000" y="5867400"/>
            <a:ext cx="2895600" cy="762000"/>
          </a:xfrm>
          <a:prstGeom prst="rect">
            <a:avLst/>
          </a:prstGeom>
        </p:spPr>
        <p:txBody>
          <a:bodyPr>
            <a:normAutofit/>
          </a:bodyPr>
          <a:lstStyle>
            <a:lvl1pPr marL="0" indent="0" algn="l">
              <a:buNone/>
              <a:defRPr sz="2000" b="1">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Date</a:t>
            </a:r>
            <a:endParaRPr lang="en-US" dirty="0"/>
          </a:p>
        </p:txBody>
      </p:sp>
    </p:spTree>
    <p:extLst>
      <p:ext uri="{BB962C8B-B14F-4D97-AF65-F5344CB8AC3E}">
        <p14:creationId xmlns:p14="http://schemas.microsoft.com/office/powerpoint/2010/main" val="18967257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 Id="rId3"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79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403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pork.org/Default.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SeeItStopIt.org</a:t>
            </a:r>
            <a:endParaRPr lang="en-US" dirty="0"/>
          </a:p>
        </p:txBody>
      </p:sp>
      <p:sp>
        <p:nvSpPr>
          <p:cNvPr id="3" name="Subtitle 2"/>
          <p:cNvSpPr>
            <a:spLocks noGrp="1"/>
          </p:cNvSpPr>
          <p:nvPr>
            <p:ph type="subTitle" idx="1"/>
          </p:nvPr>
        </p:nvSpPr>
        <p:spPr/>
        <p:txBody>
          <a:bodyPr>
            <a:normAutofit/>
          </a:bodyPr>
          <a:lstStyle/>
          <a:p>
            <a:endParaRPr lang="en-US" dirty="0" smtClean="0"/>
          </a:p>
        </p:txBody>
      </p:sp>
      <p:sp>
        <p:nvSpPr>
          <p:cNvPr id="4" name="TextBox 3"/>
          <p:cNvSpPr txBox="1"/>
          <p:nvPr/>
        </p:nvSpPr>
        <p:spPr>
          <a:xfrm>
            <a:off x="4191000" y="5105400"/>
            <a:ext cx="4724400" cy="914400"/>
          </a:xfrm>
          <a:prstGeom prst="rect">
            <a:avLst/>
          </a:prstGeom>
          <a:noFill/>
        </p:spPr>
        <p:txBody>
          <a:bodyPr wrap="square" rtlCol="0">
            <a:spAutoFit/>
          </a:bodyPr>
          <a:lstStyle/>
          <a:p>
            <a:endParaRPr lang="en-US" dirty="0"/>
          </a:p>
        </p:txBody>
      </p:sp>
      <p:sp>
        <p:nvSpPr>
          <p:cNvPr id="9" name="Text Box 10"/>
          <p:cNvSpPr txBox="1"/>
          <p:nvPr/>
        </p:nvSpPr>
        <p:spPr>
          <a:xfrm>
            <a:off x="3015297" y="2947987"/>
            <a:ext cx="3180715" cy="34734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100"/>
              </a:spcAft>
            </a:pPr>
            <a:r>
              <a:rPr lang="en-US" sz="1000" kern="1400">
                <a:effectLst/>
                <a:latin typeface="Century Gothic" charset="0"/>
                <a:ea typeface="Times New Roman" charset="0"/>
                <a:cs typeface="Times New Roman" charset="0"/>
              </a:rPr>
              <a:t> </a:t>
            </a:r>
          </a:p>
        </p:txBody>
      </p:sp>
    </p:spTree>
    <p:extLst>
      <p:ext uri="{BB962C8B-B14F-4D97-AF65-F5344CB8AC3E}">
        <p14:creationId xmlns:p14="http://schemas.microsoft.com/office/powerpoint/2010/main" val="304917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i="1" dirty="0" smtClean="0"/>
              <a:t>See it? Stop it! </a:t>
            </a:r>
            <a:r>
              <a:rPr lang="en-US" dirty="0" smtClean="0"/>
              <a:t>initiative empowers employees </a:t>
            </a:r>
            <a:r>
              <a:rPr lang="en-US" dirty="0"/>
              <a:t>to speak up </a:t>
            </a:r>
            <a:r>
              <a:rPr lang="en-US" dirty="0" smtClean="0"/>
              <a:t>if they witness animal </a:t>
            </a:r>
            <a:r>
              <a:rPr lang="en-US" dirty="0"/>
              <a:t>abuse, neglect, harm or </a:t>
            </a:r>
            <a:r>
              <a:rPr lang="en-US" dirty="0" smtClean="0"/>
              <a:t>mistreatment.  </a:t>
            </a:r>
            <a:endParaRPr lang="en-US" i="1" dirty="0" smtClean="0"/>
          </a:p>
          <a:p>
            <a:pPr lvl="0"/>
            <a:endParaRPr lang="en-US" i="1" dirty="0" smtClean="0"/>
          </a:p>
          <a:p>
            <a:pPr lvl="0"/>
            <a:r>
              <a:rPr lang="en-US" i="1" dirty="0" smtClean="0"/>
              <a:t>See </a:t>
            </a:r>
            <a:r>
              <a:rPr lang="en-US" i="1" dirty="0"/>
              <a:t>it? Stop it!</a:t>
            </a:r>
            <a:r>
              <a:rPr lang="en-US" dirty="0"/>
              <a:t> </a:t>
            </a:r>
            <a:r>
              <a:rPr lang="en-US" dirty="0" smtClean="0"/>
              <a:t>confirms </a:t>
            </a:r>
            <a:r>
              <a:rPr lang="en-US" dirty="0"/>
              <a:t>the culture of care that farm owners and managers demand of every person who comes in contact with their animals. </a:t>
            </a:r>
            <a:r>
              <a:rPr lang="en-US" dirty="0" smtClean="0"/>
              <a:t>It highlights </a:t>
            </a:r>
            <a:r>
              <a:rPr lang="en-US" dirty="0"/>
              <a:t>the integrity of the farm’s philosophies on responsible animal care, helps staff understand their important role in animal protection and provides clear direction on how to report instances of animal abuse, neglect, harm or mishandling. </a:t>
            </a:r>
            <a:endParaRPr lang="en-US" dirty="0" smtClean="0"/>
          </a:p>
          <a:p>
            <a:pPr lvl="0"/>
            <a:endParaRPr lang="en-US" dirty="0"/>
          </a:p>
          <a:p>
            <a:pPr lvl="0"/>
            <a:r>
              <a:rPr lang="en-US" dirty="0" smtClean="0"/>
              <a:t>Funders: </a:t>
            </a:r>
            <a:endParaRPr lang="en-US" dirty="0"/>
          </a:p>
        </p:txBody>
      </p:sp>
      <p:pic>
        <p:nvPicPr>
          <p:cNvPr id="1028" name="Picture 4" descr="http://www.pork.org/Images/HeaderPorkCheckoffLogo.PN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2000" y1="75000" x2="32000" y2="75000"/>
                        <a14:foregroundMark x1="44889" y1="71250" x2="44889" y2="71250"/>
                        <a14:foregroundMark x1="63556" y1="68750" x2="63556" y2="68750"/>
                        <a14:foregroundMark x1="71556" y1="66250" x2="71556" y2="66250"/>
                        <a14:foregroundMark x1="61778" y1="33750" x2="61778" y2="33750"/>
                        <a14:foregroundMark x1="41778" y1="40000" x2="41778"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2962275" y="5676900"/>
            <a:ext cx="2143125" cy="762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onal Pork Producers Counc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620491"/>
            <a:ext cx="1238250" cy="9327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MPF Logo"/>
          <p:cNvPicPr>
            <a:picLocks noChangeAspect="1" noChangeArrowheads="1"/>
          </p:cNvPicPr>
          <p:nvPr/>
        </p:nvPicPr>
        <p:blipFill rotWithShape="1">
          <a:blip r:embed="rId6">
            <a:extLst>
              <a:ext uri="{28A0092B-C50C-407E-A947-70E740481C1C}">
                <a14:useLocalDpi xmlns:a14="http://schemas.microsoft.com/office/drawing/2010/main" val="0"/>
              </a:ext>
            </a:extLst>
          </a:blip>
          <a:srcRect l="11846" t="5378" r="10802" b="5210"/>
          <a:stretch/>
        </p:blipFill>
        <p:spPr bwMode="auto">
          <a:xfrm>
            <a:off x="5105400" y="5486399"/>
            <a:ext cx="890337"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72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dirty="0"/>
              <a:t>O</a:t>
            </a:r>
            <a:r>
              <a:rPr lang="en-US" dirty="0" smtClean="0"/>
              <a:t>bjectives</a:t>
            </a:r>
            <a:endParaRPr lang="en-US" dirty="0"/>
          </a:p>
        </p:txBody>
      </p:sp>
      <p:sp>
        <p:nvSpPr>
          <p:cNvPr id="3" name="Content Placeholder 2"/>
          <p:cNvSpPr>
            <a:spLocks noGrp="1"/>
          </p:cNvSpPr>
          <p:nvPr>
            <p:ph idx="1"/>
          </p:nvPr>
        </p:nvSpPr>
        <p:spPr>
          <a:xfrm>
            <a:off x="457200" y="1219200"/>
            <a:ext cx="8382000" cy="5410200"/>
          </a:xfrm>
        </p:spPr>
        <p:txBody>
          <a:bodyPr>
            <a:noAutofit/>
          </a:bodyPr>
          <a:lstStyle/>
          <a:p>
            <a:pPr>
              <a:spcBef>
                <a:spcPts val="0"/>
              </a:spcBef>
            </a:pPr>
            <a:r>
              <a:rPr lang="en-US" b="1" dirty="0"/>
              <a:t>Raise </a:t>
            </a:r>
            <a:r>
              <a:rPr lang="en-US" b="1" dirty="0" smtClean="0"/>
              <a:t>Awareness</a:t>
            </a:r>
          </a:p>
          <a:p>
            <a:pPr lvl="1">
              <a:spcBef>
                <a:spcPts val="0"/>
              </a:spcBef>
            </a:pPr>
            <a:r>
              <a:rPr lang="en-US" i="1" dirty="0" smtClean="0"/>
              <a:t>Incorporate </a:t>
            </a:r>
            <a:r>
              <a:rPr lang="en-US" i="1" dirty="0"/>
              <a:t>principles; orientation training; employee signed pledge; regular review; display posters in </a:t>
            </a:r>
            <a:r>
              <a:rPr lang="en-US" i="1" dirty="0" smtClean="0"/>
              <a:t>barns</a:t>
            </a:r>
          </a:p>
          <a:p>
            <a:pPr>
              <a:spcBef>
                <a:spcPts val="0"/>
              </a:spcBef>
            </a:pPr>
            <a:endParaRPr lang="en-US" i="1" dirty="0" smtClean="0"/>
          </a:p>
          <a:p>
            <a:pPr>
              <a:spcBef>
                <a:spcPts val="0"/>
              </a:spcBef>
            </a:pPr>
            <a:r>
              <a:rPr lang="en-US" b="1" i="1" dirty="0" smtClean="0"/>
              <a:t>Empower Employees</a:t>
            </a:r>
          </a:p>
          <a:p>
            <a:pPr lvl="1">
              <a:spcBef>
                <a:spcPts val="0"/>
              </a:spcBef>
            </a:pPr>
            <a:r>
              <a:rPr lang="en-US" i="1" dirty="0" smtClean="0"/>
              <a:t>Employee </a:t>
            </a:r>
            <a:r>
              <a:rPr lang="en-US" i="1" dirty="0"/>
              <a:t>understanding, commitment and reporting responsibility and process to follow when witnessing animal abuse, neglect or </a:t>
            </a:r>
            <a:r>
              <a:rPr lang="en-US" i="1" dirty="0" smtClean="0"/>
              <a:t>harm</a:t>
            </a:r>
          </a:p>
          <a:p>
            <a:pPr>
              <a:spcBef>
                <a:spcPts val="0"/>
              </a:spcBef>
            </a:pPr>
            <a:endParaRPr lang="en-US" i="1" dirty="0" smtClean="0"/>
          </a:p>
          <a:p>
            <a:pPr>
              <a:spcBef>
                <a:spcPts val="0"/>
              </a:spcBef>
            </a:pPr>
            <a:r>
              <a:rPr lang="en-US" b="1" i="1" dirty="0" smtClean="0"/>
              <a:t>Take Action</a:t>
            </a:r>
          </a:p>
          <a:p>
            <a:pPr lvl="1">
              <a:spcBef>
                <a:spcPts val="0"/>
              </a:spcBef>
            </a:pPr>
            <a:r>
              <a:rPr lang="en-US" i="1" dirty="0" smtClean="0"/>
              <a:t>Investigate </a:t>
            </a:r>
            <a:r>
              <a:rPr lang="en-US" i="1" dirty="0"/>
              <a:t>report; corrective </a:t>
            </a:r>
            <a:r>
              <a:rPr lang="en-US" i="1" dirty="0" smtClean="0"/>
              <a:t>action</a:t>
            </a:r>
          </a:p>
          <a:p>
            <a:pPr lvl="1">
              <a:spcBef>
                <a:spcPts val="0"/>
              </a:spcBef>
            </a:pPr>
            <a:r>
              <a:rPr lang="en-US" i="1" dirty="0" smtClean="0"/>
              <a:t>Deliberate </a:t>
            </a:r>
            <a:r>
              <a:rPr lang="en-US" i="1" dirty="0"/>
              <a:t>actions result in immediate suspension, termination, enforcement and appropriate consequences </a:t>
            </a:r>
            <a:endParaRPr lang="en-US" i="1" dirty="0" smtClean="0"/>
          </a:p>
          <a:p>
            <a:pPr lvl="1">
              <a:spcBef>
                <a:spcPts val="0"/>
              </a:spcBef>
            </a:pPr>
            <a:r>
              <a:rPr lang="en-US" i="1" dirty="0" smtClean="0"/>
              <a:t>Retraining </a:t>
            </a:r>
            <a:r>
              <a:rPr lang="en-US" i="1" dirty="0"/>
              <a:t>as needed; appropriate probationary period to ensure performance of duties responsibly</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26043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the Initiative</a:t>
            </a:r>
            <a:endParaRPr lang="en-US" dirty="0"/>
          </a:p>
        </p:txBody>
      </p:sp>
      <p:sp>
        <p:nvSpPr>
          <p:cNvPr id="3" name="Content Placeholder 2"/>
          <p:cNvSpPr>
            <a:spLocks noGrp="1"/>
          </p:cNvSpPr>
          <p:nvPr>
            <p:ph idx="1"/>
          </p:nvPr>
        </p:nvSpPr>
        <p:spPr/>
        <p:txBody>
          <a:bodyPr>
            <a:normAutofit/>
          </a:bodyPr>
          <a:lstStyle/>
          <a:p>
            <a:pPr lvl="0"/>
            <a:r>
              <a:rPr lang="en-US" dirty="0" smtClean="0"/>
              <a:t>Animal </a:t>
            </a:r>
            <a:r>
              <a:rPr lang="en-US" dirty="0"/>
              <a:t>abuse, neglect, harm and mishandling are unacceptable and will not be tolerated.</a:t>
            </a:r>
            <a:endParaRPr lang="en-US" sz="2400" dirty="0"/>
          </a:p>
          <a:p>
            <a:pPr lvl="0"/>
            <a:r>
              <a:rPr lang="en-US" dirty="0"/>
              <a:t>Proper animal care is the responsibility of every individual who is around animals. </a:t>
            </a:r>
            <a:endParaRPr lang="en-US" sz="2400" dirty="0"/>
          </a:p>
          <a:p>
            <a:pPr lvl="0"/>
            <a:r>
              <a:rPr lang="en-US" dirty="0"/>
              <a:t>Individuals working with or around animals have an obligation to immediately report any signs of deliberate animal abuse, neglect, harm or mishandling to a supervisor or other individual responsible for enforcement of proper animal care.</a:t>
            </a:r>
            <a:endParaRPr lang="en-US" sz="2400" dirty="0"/>
          </a:p>
          <a:p>
            <a:pPr lvl="0"/>
            <a:r>
              <a:rPr lang="en-US" dirty="0"/>
              <a:t>Thorough, ongoing and consistent employee training and re-training are critical to responsible animal care and are necessary components of a comprehensive animal care program</a:t>
            </a:r>
            <a:r>
              <a:rPr lang="en-US" dirty="0" smtClean="0"/>
              <a:t>.</a:t>
            </a:r>
            <a:endParaRPr lang="en-US" sz="2400" dirty="0"/>
          </a:p>
        </p:txBody>
      </p:sp>
    </p:spTree>
    <p:extLst>
      <p:ext uri="{BB962C8B-B14F-4D97-AF65-F5344CB8AC3E}">
        <p14:creationId xmlns:p14="http://schemas.microsoft.com/office/powerpoint/2010/main" val="14202679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the Initiative (cont.)</a:t>
            </a:r>
            <a:endParaRPr lang="en-US" dirty="0"/>
          </a:p>
        </p:txBody>
      </p:sp>
      <p:sp>
        <p:nvSpPr>
          <p:cNvPr id="3" name="Content Placeholder 2"/>
          <p:cNvSpPr>
            <a:spLocks noGrp="1"/>
          </p:cNvSpPr>
          <p:nvPr>
            <p:ph idx="1"/>
          </p:nvPr>
        </p:nvSpPr>
        <p:spPr/>
        <p:txBody>
          <a:bodyPr>
            <a:normAutofit/>
          </a:bodyPr>
          <a:lstStyle/>
          <a:p>
            <a:pPr lvl="0"/>
            <a:r>
              <a:rPr lang="en-US" dirty="0" smtClean="0"/>
              <a:t>Employers </a:t>
            </a:r>
            <a:r>
              <a:rPr lang="en-US" dirty="0"/>
              <a:t>have an obligation to:</a:t>
            </a:r>
            <a:endParaRPr lang="en-US" sz="2400" dirty="0"/>
          </a:p>
          <a:p>
            <a:pPr lvl="1"/>
            <a:r>
              <a:rPr lang="en-US" dirty="0"/>
              <a:t>Provide education and promote the importance of proper and responsible animal care.</a:t>
            </a:r>
            <a:endParaRPr lang="en-US" sz="2400" dirty="0"/>
          </a:p>
          <a:p>
            <a:pPr lvl="1"/>
            <a:r>
              <a:rPr lang="en-US" dirty="0"/>
              <a:t>Encourage and enable employees to immediately report of all signs of animal abuse, neglect, harm or mishandling.</a:t>
            </a:r>
            <a:endParaRPr lang="en-US" sz="2400" dirty="0"/>
          </a:p>
          <a:p>
            <a:pPr lvl="1"/>
            <a:r>
              <a:rPr lang="en-US" dirty="0"/>
              <a:t>Provide accessible and reliable contacts who have immediate authority to address reports of animal care concerns. </a:t>
            </a:r>
            <a:endParaRPr lang="en-US" sz="2400" dirty="0"/>
          </a:p>
          <a:p>
            <a:pPr lvl="1"/>
            <a:r>
              <a:rPr lang="en-US" dirty="0"/>
              <a:t>Take swift action to correct all instances of inappropriate animal care.</a:t>
            </a:r>
            <a:endParaRPr lang="en-US" sz="2400" dirty="0"/>
          </a:p>
          <a:p>
            <a:pPr lvl="1"/>
            <a:r>
              <a:rPr lang="en-US" dirty="0"/>
              <a:t>Ensure employees who raise concerns in good faith are not penalized.</a:t>
            </a:r>
            <a:endParaRPr lang="en-US" sz="2400" dirty="0"/>
          </a:p>
          <a:p>
            <a:endParaRPr lang="en-US" dirty="0"/>
          </a:p>
        </p:txBody>
      </p:sp>
    </p:spTree>
    <p:extLst>
      <p:ext uri="{BB962C8B-B14F-4D97-AF65-F5344CB8AC3E}">
        <p14:creationId xmlns:p14="http://schemas.microsoft.com/office/powerpoint/2010/main" val="1649682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English &amp; Spanish</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Brochure</a:t>
            </a:r>
          </a:p>
          <a:p>
            <a:r>
              <a:rPr lang="en-US" dirty="0" smtClean="0"/>
              <a:t>Posters</a:t>
            </a:r>
          </a:p>
          <a:p>
            <a:r>
              <a:rPr lang="en-US" dirty="0" smtClean="0"/>
              <a:t>Overview</a:t>
            </a:r>
          </a:p>
          <a:p>
            <a:r>
              <a:rPr lang="en-US" dirty="0" smtClean="0"/>
              <a:t>Employer Checklist</a:t>
            </a:r>
          </a:p>
          <a:p>
            <a:r>
              <a:rPr lang="en-US" dirty="0" smtClean="0"/>
              <a:t>Employee Agreement</a:t>
            </a:r>
          </a:p>
          <a:p>
            <a:r>
              <a:rPr lang="en-US" dirty="0" smtClean="0"/>
              <a:t>Website (March launch)</a:t>
            </a:r>
          </a:p>
          <a:p>
            <a:r>
              <a:rPr lang="en-US" dirty="0" smtClean="0"/>
              <a:t>Press release</a:t>
            </a:r>
            <a:endParaRPr lang="en-US"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519" y="1468569"/>
            <a:ext cx="2778952" cy="246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200400" y="3516898"/>
            <a:ext cx="1450616" cy="3036302"/>
            <a:chOff x="2819400" y="381000"/>
            <a:chExt cx="2895600" cy="6238875"/>
          </a:xfrm>
        </p:grpSpPr>
        <p:grpSp>
          <p:nvGrpSpPr>
            <p:cNvPr id="4" name="Group 3"/>
            <p:cNvGrpSpPr/>
            <p:nvPr/>
          </p:nvGrpSpPr>
          <p:grpSpPr>
            <a:xfrm>
              <a:off x="2819400" y="381000"/>
              <a:ext cx="2895600" cy="4972050"/>
              <a:chOff x="5715000" y="1228725"/>
              <a:chExt cx="2895600" cy="497205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38400"/>
                <a:ext cx="28956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28725"/>
                <a:ext cx="28765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99"/>
            <a:stretch/>
          </p:blipFill>
          <p:spPr bwMode="auto">
            <a:xfrm>
              <a:off x="2819400" y="5353050"/>
              <a:ext cx="28956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35266">
            <a:off x="1214176" y="4082035"/>
            <a:ext cx="1567707" cy="220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22418">
            <a:off x="5058239" y="4114333"/>
            <a:ext cx="1758316" cy="217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618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p:nvPr/>
        </p:nvSpPr>
        <p:spPr>
          <a:xfrm>
            <a:off x="3015297" y="2947987"/>
            <a:ext cx="3180715" cy="34734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100"/>
              </a:spcAft>
            </a:pPr>
            <a:r>
              <a:rPr lang="en-US" sz="1000" kern="1400">
                <a:effectLst/>
                <a:latin typeface="Century Gothic" charset="0"/>
                <a:ea typeface="Times New Roman" charset="0"/>
                <a:cs typeface="Times New Roman" charset="0"/>
              </a:rPr>
              <a:t> </a:t>
            </a:r>
          </a:p>
        </p:txBody>
      </p:sp>
      <p:sp>
        <p:nvSpPr>
          <p:cNvPr id="2" name="Text Box 9"/>
          <p:cNvSpPr txBox="1"/>
          <p:nvPr/>
        </p:nvSpPr>
        <p:spPr>
          <a:xfrm>
            <a:off x="442524" y="2206477"/>
            <a:ext cx="8244278" cy="46151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100"/>
              </a:spcAft>
            </a:pPr>
            <a:r>
              <a:rPr lang="en-US" sz="2800" kern="1400" dirty="0">
                <a:effectLst/>
                <a:latin typeface="Segoe UI" charset="0"/>
                <a:ea typeface="Times New Roman" charset="0"/>
                <a:cs typeface="Times New Roman" charset="0"/>
              </a:rPr>
              <a:t>If you witness abuse or have concerns please </a:t>
            </a:r>
            <a:r>
              <a:rPr lang="en-US" sz="2800" kern="1400" dirty="0" smtClean="0">
                <a:effectLst/>
                <a:latin typeface="Segoe UI" charset="0"/>
                <a:ea typeface="Times New Roman" charset="0"/>
                <a:cs typeface="Times New Roman" charset="0"/>
              </a:rPr>
              <a:t>contact</a:t>
            </a:r>
            <a:r>
              <a:rPr lang="mr-IN" sz="2800" kern="1400" dirty="0" smtClean="0">
                <a:effectLst/>
                <a:latin typeface="Segoe UI" charset="0"/>
                <a:ea typeface="Times New Roman" charset="0"/>
                <a:cs typeface="Times New Roman" charset="0"/>
              </a:rPr>
              <a:t>…</a:t>
            </a:r>
            <a:endParaRPr lang="en-US" sz="2800" kern="1400" dirty="0" smtClean="0">
              <a:effectLst/>
              <a:latin typeface="Segoe UI" charset="0"/>
              <a:ea typeface="Times New Roman" charset="0"/>
              <a:cs typeface="Times New Roman" charset="0"/>
            </a:endParaRPr>
          </a:p>
        </p:txBody>
      </p:sp>
      <p:sp>
        <p:nvSpPr>
          <p:cNvPr id="4" name="Text Box 11"/>
          <p:cNvSpPr txBox="1"/>
          <p:nvPr/>
        </p:nvSpPr>
        <p:spPr>
          <a:xfrm>
            <a:off x="721713" y="4152507"/>
            <a:ext cx="7767883" cy="125769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100"/>
              </a:spcAft>
            </a:pPr>
            <a:r>
              <a:rPr lang="en-US" sz="2800" kern="1400" dirty="0">
                <a:effectLst/>
                <a:latin typeface="Segoe UI" charset="0"/>
                <a:ea typeface="Times New Roman" charset="0"/>
                <a:cs typeface="Times New Roman" charset="0"/>
              </a:rPr>
              <a:t>…or the </a:t>
            </a:r>
            <a:r>
              <a:rPr lang="en-US" sz="2800" b="1" i="1" kern="1400" dirty="0">
                <a:effectLst/>
                <a:latin typeface="Segoe UI" charset="0"/>
                <a:ea typeface="Times New Roman" charset="0"/>
                <a:cs typeface="Times New Roman" charset="0"/>
              </a:rPr>
              <a:t>See It? Stop It!</a:t>
            </a:r>
            <a:r>
              <a:rPr lang="en-US" sz="2800" b="1" kern="1400" dirty="0">
                <a:effectLst/>
                <a:latin typeface="Segoe UI" charset="0"/>
                <a:ea typeface="Times New Roman" charset="0"/>
                <a:cs typeface="Times New Roman" charset="0"/>
              </a:rPr>
              <a:t> </a:t>
            </a:r>
            <a:r>
              <a:rPr lang="en-US" sz="2800" kern="1400" dirty="0">
                <a:effectLst/>
                <a:latin typeface="Segoe UI" charset="0"/>
                <a:ea typeface="Times New Roman" charset="0"/>
                <a:cs typeface="Times New Roman" charset="0"/>
              </a:rPr>
              <a:t>national hotline at </a:t>
            </a:r>
            <a:br>
              <a:rPr lang="en-US" sz="2800" kern="1400" dirty="0">
                <a:effectLst/>
                <a:latin typeface="Segoe UI" charset="0"/>
                <a:ea typeface="Times New Roman" charset="0"/>
                <a:cs typeface="Times New Roman" charset="0"/>
              </a:rPr>
            </a:br>
            <a:r>
              <a:rPr lang="en-US" sz="2800" b="1" kern="1400" dirty="0">
                <a:effectLst/>
                <a:latin typeface="Segoe UI" charset="0"/>
                <a:ea typeface="Times New Roman" charset="0"/>
                <a:cs typeface="Times New Roman" charset="0"/>
              </a:rPr>
              <a:t>816.880.5360</a:t>
            </a:r>
            <a:r>
              <a:rPr lang="en-US" sz="2800" kern="1400" dirty="0">
                <a:effectLst/>
                <a:latin typeface="Segoe UI" charset="0"/>
                <a:ea typeface="Times New Roman" charset="0"/>
                <a:cs typeface="Times New Roman" charset="0"/>
              </a:rPr>
              <a:t> or </a:t>
            </a:r>
            <a:r>
              <a:rPr lang="en-US" sz="2800" b="1" kern="1400" dirty="0" err="1">
                <a:effectLst/>
                <a:latin typeface="Segoe UI" charset="0"/>
                <a:ea typeface="Times New Roman" charset="0"/>
                <a:cs typeface="Times New Roman" charset="0"/>
              </a:rPr>
              <a:t>info@seeitstopit.org</a:t>
            </a:r>
            <a:endParaRPr lang="en-US" sz="2800" kern="1400" dirty="0">
              <a:effectLst/>
              <a:latin typeface="Century Gothic" charset="0"/>
              <a:ea typeface="Times New Roman" charset="0"/>
              <a:cs typeface="Times New Roman" charset="0"/>
            </a:endParaRPr>
          </a:p>
        </p:txBody>
      </p:sp>
      <p:sp>
        <p:nvSpPr>
          <p:cNvPr id="8" name="Text Box 9"/>
          <p:cNvSpPr txBox="1"/>
          <p:nvPr/>
        </p:nvSpPr>
        <p:spPr>
          <a:xfrm>
            <a:off x="381000" y="3090776"/>
            <a:ext cx="8244278" cy="86011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100"/>
              </a:spcAft>
            </a:pPr>
            <a:r>
              <a:rPr lang="en-US" sz="4000" kern="1400" dirty="0">
                <a:solidFill>
                  <a:srgbClr val="FF0000"/>
                </a:solidFill>
                <a:latin typeface="Segoe UI" charset="0"/>
                <a:ea typeface="Times New Roman" charset="0"/>
                <a:cs typeface="Times New Roman" charset="0"/>
              </a:rPr>
              <a:t>*ADD YOUR INFORMATION HERE*</a:t>
            </a:r>
            <a:endParaRPr lang="en-US" sz="4000" kern="1400" dirty="0">
              <a:solidFill>
                <a:srgbClr val="FF0000"/>
              </a:solidFill>
              <a:latin typeface="Century Gothic" charset="0"/>
              <a:ea typeface="Times New Roman" charset="0"/>
              <a:cs typeface="Times New Roman" charset="0"/>
            </a:endParaRPr>
          </a:p>
        </p:txBody>
      </p:sp>
    </p:spTree>
    <p:extLst>
      <p:ext uri="{BB962C8B-B14F-4D97-AF65-F5344CB8AC3E}">
        <p14:creationId xmlns:p14="http://schemas.microsoft.com/office/powerpoint/2010/main" val="39989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529715BC666488EFC90712509A3FD" ma:contentTypeVersion="2" ma:contentTypeDescription="Create a new document." ma:contentTypeScope="" ma:versionID="ec4a593cd6402a1f595f4ae65932fbec">
  <xsd:schema xmlns:xsd="http://www.w3.org/2001/XMLSchema" xmlns:xs="http://www.w3.org/2001/XMLSchema" xmlns:p="http://schemas.microsoft.com/office/2006/metadata/properties" xmlns:ns2="702b7a5b-df73-46f7-84a3-e132eacb1741" targetNamespace="http://schemas.microsoft.com/office/2006/metadata/properties" ma:root="true" ma:fieldsID="b84ee0bd2cf2118c324953587d14e2d9" ns2:_="">
    <xsd:import namespace="702b7a5b-df73-46f7-84a3-e132eacb174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b7a5b-df73-46f7-84a3-e132eacb17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663D40-AE06-462E-83CF-E1FDD536B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2b7a5b-df73-46f7-84a3-e132eacb1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722391-9295-4594-A7CD-26F49AF96F58}">
  <ds:schemaRef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702b7a5b-df73-46f7-84a3-e132eacb1741"/>
  </ds:schemaRefs>
</ds:datastoreItem>
</file>

<file path=customXml/itemProps3.xml><?xml version="1.0" encoding="utf-8"?>
<ds:datastoreItem xmlns:ds="http://schemas.openxmlformats.org/officeDocument/2006/customXml" ds:itemID="{C9516435-8EBD-4BAF-A2BD-99DEBAA438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554</TotalTime>
  <Words>407</Words>
  <Application>Microsoft Macintosh PowerPoint</Application>
  <PresentationFormat>On-screen Show (4:3)</PresentationFormat>
  <Paragraphs>43</Paragraphs>
  <Slides>7</Slides>
  <Notes>0</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Calibri</vt:lpstr>
      <vt:lpstr>Century Gothic</vt:lpstr>
      <vt:lpstr>Segoe UI</vt:lpstr>
      <vt:lpstr>Times New Roman</vt:lpstr>
      <vt:lpstr>Arial</vt:lpstr>
      <vt:lpstr>Office Theme</vt:lpstr>
      <vt:lpstr>Custom Design</vt:lpstr>
      <vt:lpstr>SeeItStopIt.org</vt:lpstr>
      <vt:lpstr>What is it?</vt:lpstr>
      <vt:lpstr>Objectives</vt:lpstr>
      <vt:lpstr>Values of the Initiative</vt:lpstr>
      <vt:lpstr>Values of the Initiative (cont.)</vt:lpstr>
      <vt:lpstr>Materials: English &amp; Spanish</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dc:creator>
  <cp:lastModifiedBy>Alicia Blair</cp:lastModifiedBy>
  <cp:revision>38</cp:revision>
  <dcterms:created xsi:type="dcterms:W3CDTF">2012-01-16T21:24:26Z</dcterms:created>
  <dcterms:modified xsi:type="dcterms:W3CDTF">2018-03-14T19:32:52Z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0x010100547529715BC666488EFC90712509A3FD</vt:lpwstr>
  </property>
</Properties>
</file>