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8" r:id="rId6"/>
    <p:sldId id="264" r:id="rId7"/>
    <p:sldId id="262" r:id="rId8"/>
    <p:sldId id="267" r:id="rId9"/>
    <p:sldId id="268" r:id="rId10"/>
    <p:sldId id="269" r:id="rId11"/>
    <p:sldId id="271"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0" autoAdjust="0"/>
    <p:restoredTop sz="94690"/>
  </p:normalViewPr>
  <p:slideViewPr>
    <p:cSldViewPr>
      <p:cViewPr varScale="1">
        <p:scale>
          <a:sx n="67" d="100"/>
          <a:sy n="67" d="100"/>
        </p:scale>
        <p:origin x="14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1295400"/>
            <a:ext cx="6934200" cy="4953000"/>
          </a:xfrm>
          <a:prstGeom prst="rect">
            <a:avLst/>
          </a:prstGeo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Copy goes here copy goes here copy goes here copy 	• More copy</a:t>
            </a:r>
          </a:p>
          <a:p>
            <a:endParaRPr lang="en-US" dirty="0" smtClean="0"/>
          </a:p>
          <a:p>
            <a:r>
              <a:rPr lang="en-US" dirty="0" smtClean="0"/>
              <a:t>Copy goes here copy goes here copy goes here copy 	• More copy</a:t>
            </a:r>
          </a:p>
          <a:p>
            <a:endParaRPr lang="en-US" dirty="0" smtClean="0"/>
          </a:p>
          <a:p>
            <a:r>
              <a:rPr lang="en-US" dirty="0" smtClean="0"/>
              <a:t>Copy goes here copy goes here copy goes here copy 	• More copy</a:t>
            </a:r>
          </a:p>
          <a:p>
            <a:endParaRPr lang="en-US" dirty="0" smtClean="0"/>
          </a:p>
          <a:p>
            <a:r>
              <a:rPr lang="en-US" dirty="0" smtClean="0"/>
              <a:t>Copy goes here copy goes here copy goes here copy</a:t>
            </a:r>
          </a:p>
          <a:p>
            <a:r>
              <a:rPr lang="en-US" dirty="0" smtClean="0"/>
              <a:t>	• More copy</a:t>
            </a:r>
          </a:p>
          <a:p>
            <a:endParaRPr lang="en-US" dirty="0" smtClean="0"/>
          </a:p>
          <a:p>
            <a:r>
              <a:rPr lang="en-US" dirty="0" smtClean="0"/>
              <a:t>Copy goes here copy goes here copy goes here copy</a:t>
            </a:r>
          </a:p>
          <a:p>
            <a:r>
              <a:rPr lang="en-US" dirty="0" smtClean="0"/>
              <a:t>	• More copy</a:t>
            </a:r>
          </a:p>
          <a:p>
            <a:endParaRPr lang="en-US" dirty="0" smtClean="0"/>
          </a:p>
          <a:p>
            <a:r>
              <a:rPr lang="en-US" dirty="0" smtClean="0"/>
              <a:t>	</a:t>
            </a:r>
            <a:endParaRPr lang="en-US" dirty="0"/>
          </a:p>
        </p:txBody>
      </p:sp>
      <p:sp>
        <p:nvSpPr>
          <p:cNvPr id="5"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chemeClr val="accent6"/>
                </a:solidFill>
                <a:latin typeface="Century Gothic" pitchFamily="34" charset="0"/>
              </a:defRPr>
            </a:lvl1pPr>
          </a:lstStyle>
          <a:p>
            <a:r>
              <a:rPr lang="en-US" dirty="0" smtClean="0"/>
              <a:t>Header goes here</a:t>
            </a:r>
            <a:endParaRPr lang="en-US" dirty="0"/>
          </a:p>
        </p:txBody>
      </p:sp>
    </p:spTree>
    <p:extLst>
      <p:ext uri="{BB962C8B-B14F-4D97-AF65-F5344CB8AC3E}">
        <p14:creationId xmlns:p14="http://schemas.microsoft.com/office/powerpoint/2010/main" val="16091019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chemeClr val="accent6"/>
                </a:solidFill>
                <a:latin typeface="Century Gothic" pitchFamily="34" charset="0"/>
              </a:defRPr>
            </a:lvl1pPr>
          </a:lstStyle>
          <a:p>
            <a:r>
              <a:rPr lang="en-US" dirty="0" smtClean="0"/>
              <a:t>Header goes here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a:defRPr sz="2000">
                <a:solidFill>
                  <a:schemeClr val="tx1"/>
                </a:solidFill>
                <a:latin typeface="Century Gothic" pitchFamily="34" charset="0"/>
              </a:defRPr>
            </a:lvl1pPr>
            <a:lvl2pPr>
              <a:defRPr sz="2000">
                <a:solidFill>
                  <a:schemeClr val="tx1"/>
                </a:solidFill>
                <a:latin typeface="Century Gothic" pitchFamily="34" charset="0"/>
              </a:defRPr>
            </a:lvl2pPr>
            <a:lvl3pPr>
              <a:defRPr sz="2000">
                <a:solidFill>
                  <a:schemeClr val="tx1"/>
                </a:solidFill>
                <a:latin typeface="Century Gothic" pitchFamily="34" charset="0"/>
              </a:defRPr>
            </a:lvl3pPr>
            <a:lvl4pPr>
              <a:defRPr sz="2000">
                <a:solidFill>
                  <a:schemeClr val="tx1"/>
                </a:solidFill>
                <a:latin typeface="Century Gothic" pitchFamily="34" charset="0"/>
              </a:defRPr>
            </a:lvl4pPr>
            <a:lvl5pPr>
              <a:defRPr sz="2000">
                <a:solidFill>
                  <a:schemeClr val="tx1"/>
                </a:solidFill>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1938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rgbClr val="F79646"/>
                </a:solidFill>
              </a:defRPr>
            </a:lvl1pPr>
          </a:lstStyle>
          <a:p>
            <a:r>
              <a:rPr lang="en-US" dirty="0" smtClean="0"/>
              <a:t>Header goes here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5956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chemeClr val="accent6"/>
                </a:solidFill>
              </a:defRPr>
            </a:lvl1pPr>
          </a:lstStyle>
          <a:p>
            <a:r>
              <a:rPr lang="en-US" dirty="0" smtClean="0"/>
              <a:t>Header goes here</a:t>
            </a:r>
            <a:endParaRPr lang="en-US" dirty="0"/>
          </a:p>
        </p:txBody>
      </p:sp>
      <p:sp>
        <p:nvSpPr>
          <p:cNvPr id="3" name="Text Placeholder 2"/>
          <p:cNvSpPr>
            <a:spLocks noGrp="1"/>
          </p:cNvSpPr>
          <p:nvPr>
            <p:ph type="body" idx="1" hasCustomPrompt="1"/>
          </p:nvPr>
        </p:nvSpPr>
        <p:spPr>
          <a:xfrm>
            <a:off x="457200" y="1535113"/>
            <a:ext cx="4040188" cy="369887"/>
          </a:xfrm>
          <a:prstGeom prst="rect">
            <a:avLst/>
          </a:prstGeom>
        </p:spPr>
        <p:txBody>
          <a:bodyPr anchor="b">
            <a:noAutofit/>
          </a:bodyPr>
          <a:lstStyle>
            <a:lvl1pPr marL="0" indent="0">
              <a:buNone/>
              <a:defRPr sz="22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Sub-header goes here</a:t>
            </a:r>
          </a:p>
        </p:txBody>
      </p:sp>
      <p:sp>
        <p:nvSpPr>
          <p:cNvPr id="4" name="Content Placeholder 3"/>
          <p:cNvSpPr>
            <a:spLocks noGrp="1"/>
          </p:cNvSpPr>
          <p:nvPr>
            <p:ph sz="half" idx="2"/>
          </p:nvPr>
        </p:nvSpPr>
        <p:spPr>
          <a:xfrm>
            <a:off x="457200" y="2174875"/>
            <a:ext cx="4040188" cy="3951288"/>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369887"/>
          </a:xfrm>
          <a:prstGeom prst="rect">
            <a:avLst/>
          </a:prstGeom>
        </p:spPr>
        <p:txBody>
          <a:bodyPr anchor="b">
            <a:noAutofit/>
          </a:bodyPr>
          <a:lstStyle>
            <a:lvl1pPr marL="0" indent="0">
              <a:buNone/>
              <a:defRPr sz="22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Sub-header goes here</a:t>
            </a:r>
          </a:p>
        </p:txBody>
      </p:sp>
      <p:sp>
        <p:nvSpPr>
          <p:cNvPr id="6" name="Content Placeholder 5"/>
          <p:cNvSpPr>
            <a:spLocks noGrp="1"/>
          </p:cNvSpPr>
          <p:nvPr>
            <p:ph sz="quarter" idx="4"/>
          </p:nvPr>
        </p:nvSpPr>
        <p:spPr>
          <a:xfrm>
            <a:off x="4645025" y="2174875"/>
            <a:ext cx="4041775" cy="3951288"/>
          </a:xfrm>
          <a:prstGeom prst="rect">
            <a:avLst/>
          </a:prstGeom>
        </p:spPr>
        <p:txBody>
          <a:bodyPr>
            <a:normAutofit/>
          </a:bodyPr>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38755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ormAutofit/>
          </a:bodyPr>
          <a:lstStyle>
            <a:lvl1pPr algn="l">
              <a:defRPr sz="3200" b="1">
                <a:solidFill>
                  <a:schemeClr val="accent6"/>
                </a:solidFill>
                <a:latin typeface="Century Gothic" pitchFamily="34" charset="0"/>
              </a:defRPr>
            </a:lvl1pPr>
          </a:lstStyle>
          <a:p>
            <a:r>
              <a:rPr lang="en-US" dirty="0" smtClean="0"/>
              <a:t>Header goes here</a:t>
            </a:r>
            <a:endParaRPr lang="en-US" dirty="0"/>
          </a:p>
        </p:txBody>
      </p:sp>
    </p:spTree>
    <p:extLst>
      <p:ext uri="{BB962C8B-B14F-4D97-AF65-F5344CB8AC3E}">
        <p14:creationId xmlns:p14="http://schemas.microsoft.com/office/powerpoint/2010/main" val="2705538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9785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91000" y="4648200"/>
            <a:ext cx="4724400" cy="1143000"/>
          </a:xfrm>
          <a:prstGeom prst="rect">
            <a:avLst/>
          </a:prstGeom>
        </p:spPr>
        <p:txBody>
          <a:bodyPr>
            <a:normAutofit/>
          </a:bodyPr>
          <a:lstStyle>
            <a:lvl1pPr algn="l">
              <a:defRPr sz="3200" b="1">
                <a:solidFill>
                  <a:schemeClr val="bg1"/>
                </a:solidFill>
                <a:latin typeface="Century Gothic" pitchFamily="34" charset="0"/>
              </a:defRPr>
            </a:lvl1pPr>
          </a:lstStyle>
          <a:p>
            <a:r>
              <a:rPr lang="en-US" dirty="0" smtClean="0"/>
              <a:t>Name of presentation or title goes here…</a:t>
            </a:r>
            <a:endParaRPr lang="en-US" dirty="0"/>
          </a:p>
        </p:txBody>
      </p:sp>
      <p:sp>
        <p:nvSpPr>
          <p:cNvPr id="3" name="Subtitle 2"/>
          <p:cNvSpPr>
            <a:spLocks noGrp="1"/>
          </p:cNvSpPr>
          <p:nvPr>
            <p:ph type="subTitle" idx="1" hasCustomPrompt="1"/>
          </p:nvPr>
        </p:nvSpPr>
        <p:spPr>
          <a:xfrm>
            <a:off x="4191000" y="5867400"/>
            <a:ext cx="2895600" cy="762000"/>
          </a:xfrm>
          <a:prstGeom prst="rect">
            <a:avLst/>
          </a:prstGeom>
        </p:spPr>
        <p:txBody>
          <a:bodyPr>
            <a:normAutofit/>
          </a:bodyPr>
          <a:lstStyle>
            <a:lvl1pPr marL="0" indent="0" algn="l">
              <a:buNone/>
              <a:defRPr sz="2000" b="1">
                <a:solidFill>
                  <a:schemeClr val="tx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Date</a:t>
            </a:r>
            <a:endParaRPr lang="en-US" dirty="0"/>
          </a:p>
        </p:txBody>
      </p:sp>
    </p:spTree>
    <p:extLst>
      <p:ext uri="{BB962C8B-B14F-4D97-AF65-F5344CB8AC3E}">
        <p14:creationId xmlns:p14="http://schemas.microsoft.com/office/powerpoint/2010/main" val="18967257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79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4037"/>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ork.org/Default.aspx"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mailto:info@seeitstopit.org" TargetMode="External"/><Relationship Id="rId2" Type="http://schemas.openxmlformats.org/officeDocument/2006/relationships/hyperlink" Target="http://www.seeitstopit.or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www.SeeItStopIt.org</a:t>
            </a:r>
            <a:endParaRPr lang="en-US" dirty="0"/>
          </a:p>
        </p:txBody>
      </p:sp>
      <p:sp>
        <p:nvSpPr>
          <p:cNvPr id="3" name="Subtitle 2"/>
          <p:cNvSpPr>
            <a:spLocks noGrp="1"/>
          </p:cNvSpPr>
          <p:nvPr>
            <p:ph type="subTitle" idx="1"/>
          </p:nvPr>
        </p:nvSpPr>
        <p:spPr/>
        <p:txBody>
          <a:bodyPr>
            <a:normAutofit/>
          </a:bodyPr>
          <a:lstStyle/>
          <a:p>
            <a:endParaRPr lang="en-US" dirty="0" smtClean="0"/>
          </a:p>
        </p:txBody>
      </p:sp>
    </p:spTree>
    <p:extLst>
      <p:ext uri="{BB962C8B-B14F-4D97-AF65-F5344CB8AC3E}">
        <p14:creationId xmlns:p14="http://schemas.microsoft.com/office/powerpoint/2010/main" val="3049175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i="1" dirty="0" smtClean="0"/>
              <a:t>See it? Stop it! </a:t>
            </a:r>
            <a:r>
              <a:rPr lang="en-US" dirty="0" smtClean="0"/>
              <a:t>initiative empowers employees </a:t>
            </a:r>
            <a:r>
              <a:rPr lang="en-US" dirty="0"/>
              <a:t>to speak up </a:t>
            </a:r>
            <a:r>
              <a:rPr lang="en-US" dirty="0" smtClean="0"/>
              <a:t>if they witness animal </a:t>
            </a:r>
            <a:r>
              <a:rPr lang="en-US" dirty="0"/>
              <a:t>abuse, neglect, harm or </a:t>
            </a:r>
            <a:r>
              <a:rPr lang="en-US" dirty="0" smtClean="0"/>
              <a:t>mistreatment.  </a:t>
            </a:r>
            <a:endParaRPr lang="en-US" i="1" dirty="0" smtClean="0"/>
          </a:p>
          <a:p>
            <a:pPr lvl="0"/>
            <a:endParaRPr lang="en-US" i="1" dirty="0" smtClean="0"/>
          </a:p>
          <a:p>
            <a:pPr lvl="0"/>
            <a:r>
              <a:rPr lang="en-US" i="1" dirty="0" smtClean="0"/>
              <a:t>See </a:t>
            </a:r>
            <a:r>
              <a:rPr lang="en-US" i="1" dirty="0"/>
              <a:t>it? Stop it!</a:t>
            </a:r>
            <a:r>
              <a:rPr lang="en-US" dirty="0"/>
              <a:t> </a:t>
            </a:r>
            <a:r>
              <a:rPr lang="en-US" dirty="0" smtClean="0"/>
              <a:t>confirms </a:t>
            </a:r>
            <a:r>
              <a:rPr lang="en-US" dirty="0"/>
              <a:t>the culture of care that farm owners and managers demand of every person who comes in contact with their animals. </a:t>
            </a:r>
            <a:r>
              <a:rPr lang="en-US" dirty="0" smtClean="0"/>
              <a:t>It highlights </a:t>
            </a:r>
            <a:r>
              <a:rPr lang="en-US" dirty="0"/>
              <a:t>the integrity of the farm’s philosophies on responsible animal care, helps staff understand their important role in animal protection and provides clear direction on how to report instances of animal abuse, neglect, harm or mishandling. </a:t>
            </a:r>
            <a:endParaRPr lang="en-US" dirty="0" smtClean="0"/>
          </a:p>
          <a:p>
            <a:pPr lvl="0"/>
            <a:endParaRPr lang="en-US" dirty="0"/>
          </a:p>
          <a:p>
            <a:pPr lvl="0"/>
            <a:r>
              <a:rPr lang="en-US" dirty="0" smtClean="0"/>
              <a:t>Funders: </a:t>
            </a:r>
            <a:endParaRPr lang="en-US" dirty="0"/>
          </a:p>
        </p:txBody>
      </p:sp>
      <p:pic>
        <p:nvPicPr>
          <p:cNvPr id="1028" name="Picture 4" descr="http://www.pork.org/Images/HeaderPorkCheckoffLogo.PN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2000" y1="75000" x2="32000" y2="75000"/>
                        <a14:foregroundMark x1="44889" y1="71250" x2="44889" y2="71250"/>
                        <a14:foregroundMark x1="63556" y1="68750" x2="63556" y2="68750"/>
                        <a14:foregroundMark x1="71556" y1="66250" x2="71556" y2="66250"/>
                        <a14:foregroundMark x1="61778" y1="33750" x2="61778" y2="33750"/>
                        <a14:foregroundMark x1="41778" y1="40000" x2="41778"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2962275" y="5676900"/>
            <a:ext cx="2143125" cy="762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tional Pork Producers Counc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620491"/>
            <a:ext cx="1238250" cy="9327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MPF Logo"/>
          <p:cNvPicPr>
            <a:picLocks noChangeAspect="1" noChangeArrowheads="1"/>
          </p:cNvPicPr>
          <p:nvPr/>
        </p:nvPicPr>
        <p:blipFill rotWithShape="1">
          <a:blip r:embed="rId6">
            <a:extLst>
              <a:ext uri="{28A0092B-C50C-407E-A947-70E740481C1C}">
                <a14:useLocalDpi xmlns:a14="http://schemas.microsoft.com/office/drawing/2010/main" val="0"/>
              </a:ext>
            </a:extLst>
          </a:blip>
          <a:srcRect l="11846" t="5378" r="10802" b="5210"/>
          <a:stretch/>
        </p:blipFill>
        <p:spPr bwMode="auto">
          <a:xfrm>
            <a:off x="5105400" y="5486399"/>
            <a:ext cx="890337" cy="106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72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r>
              <a:rPr lang="en-US" dirty="0"/>
              <a:t>O</a:t>
            </a:r>
            <a:r>
              <a:rPr lang="en-US" dirty="0" smtClean="0"/>
              <a:t>bjectives</a:t>
            </a:r>
            <a:endParaRPr lang="en-US" dirty="0"/>
          </a:p>
        </p:txBody>
      </p:sp>
      <p:sp>
        <p:nvSpPr>
          <p:cNvPr id="3" name="Content Placeholder 2"/>
          <p:cNvSpPr>
            <a:spLocks noGrp="1"/>
          </p:cNvSpPr>
          <p:nvPr>
            <p:ph idx="1"/>
          </p:nvPr>
        </p:nvSpPr>
        <p:spPr>
          <a:xfrm>
            <a:off x="457200" y="1219200"/>
            <a:ext cx="8382000" cy="5410200"/>
          </a:xfrm>
        </p:spPr>
        <p:txBody>
          <a:bodyPr>
            <a:noAutofit/>
          </a:bodyPr>
          <a:lstStyle/>
          <a:p>
            <a:pPr>
              <a:spcBef>
                <a:spcPts val="0"/>
              </a:spcBef>
            </a:pPr>
            <a:r>
              <a:rPr lang="en-US" b="1" dirty="0"/>
              <a:t>Raise </a:t>
            </a:r>
            <a:r>
              <a:rPr lang="en-US" b="1" dirty="0" smtClean="0"/>
              <a:t>Awareness</a:t>
            </a:r>
          </a:p>
          <a:p>
            <a:pPr lvl="1">
              <a:spcBef>
                <a:spcPts val="0"/>
              </a:spcBef>
            </a:pPr>
            <a:r>
              <a:rPr lang="en-US" i="1" dirty="0" smtClean="0"/>
              <a:t>Incorporate </a:t>
            </a:r>
            <a:r>
              <a:rPr lang="en-US" i="1" dirty="0"/>
              <a:t>principles; orientation training; employee signed pledge; regular review; display posters in </a:t>
            </a:r>
            <a:r>
              <a:rPr lang="en-US" i="1" dirty="0" smtClean="0"/>
              <a:t>barns</a:t>
            </a:r>
          </a:p>
          <a:p>
            <a:pPr>
              <a:spcBef>
                <a:spcPts val="0"/>
              </a:spcBef>
            </a:pPr>
            <a:endParaRPr lang="en-US" i="1" dirty="0" smtClean="0"/>
          </a:p>
          <a:p>
            <a:pPr>
              <a:spcBef>
                <a:spcPts val="0"/>
              </a:spcBef>
            </a:pPr>
            <a:r>
              <a:rPr lang="en-US" b="1" i="1" dirty="0" smtClean="0"/>
              <a:t>Empower Employees</a:t>
            </a:r>
          </a:p>
          <a:p>
            <a:pPr lvl="1">
              <a:spcBef>
                <a:spcPts val="0"/>
              </a:spcBef>
            </a:pPr>
            <a:r>
              <a:rPr lang="en-US" i="1" dirty="0" smtClean="0"/>
              <a:t>Employee </a:t>
            </a:r>
            <a:r>
              <a:rPr lang="en-US" i="1" dirty="0"/>
              <a:t>understanding, commitment and reporting responsibility and process to follow when witnessing animal abuse, neglect or </a:t>
            </a:r>
            <a:r>
              <a:rPr lang="en-US" i="1" dirty="0" smtClean="0"/>
              <a:t>harm</a:t>
            </a:r>
          </a:p>
          <a:p>
            <a:pPr>
              <a:spcBef>
                <a:spcPts val="0"/>
              </a:spcBef>
            </a:pPr>
            <a:endParaRPr lang="en-US" i="1" dirty="0" smtClean="0"/>
          </a:p>
          <a:p>
            <a:pPr>
              <a:spcBef>
                <a:spcPts val="0"/>
              </a:spcBef>
            </a:pPr>
            <a:r>
              <a:rPr lang="en-US" b="1" i="1" dirty="0" smtClean="0"/>
              <a:t>Take Action</a:t>
            </a:r>
          </a:p>
          <a:p>
            <a:pPr lvl="1">
              <a:spcBef>
                <a:spcPts val="0"/>
              </a:spcBef>
            </a:pPr>
            <a:r>
              <a:rPr lang="en-US" i="1" dirty="0" smtClean="0"/>
              <a:t>Investigate </a:t>
            </a:r>
            <a:r>
              <a:rPr lang="en-US" i="1" dirty="0"/>
              <a:t>report; corrective </a:t>
            </a:r>
            <a:r>
              <a:rPr lang="en-US" i="1" dirty="0" smtClean="0"/>
              <a:t>action</a:t>
            </a:r>
          </a:p>
          <a:p>
            <a:pPr lvl="1">
              <a:spcBef>
                <a:spcPts val="0"/>
              </a:spcBef>
            </a:pPr>
            <a:r>
              <a:rPr lang="en-US" i="1" dirty="0" smtClean="0"/>
              <a:t>Deliberate </a:t>
            </a:r>
            <a:r>
              <a:rPr lang="en-US" i="1" dirty="0"/>
              <a:t>actions result in immediate suspension, termination, enforcement and appropriate consequences </a:t>
            </a:r>
            <a:endParaRPr lang="en-US" i="1" dirty="0" smtClean="0"/>
          </a:p>
          <a:p>
            <a:pPr lvl="1">
              <a:spcBef>
                <a:spcPts val="0"/>
              </a:spcBef>
            </a:pPr>
            <a:r>
              <a:rPr lang="en-US" i="1" dirty="0" smtClean="0"/>
              <a:t>Retraining </a:t>
            </a:r>
            <a:r>
              <a:rPr lang="en-US" i="1" dirty="0"/>
              <a:t>as needed; appropriate probationary period to ensure performance of duties responsibly</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26043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the Initiative</a:t>
            </a:r>
            <a:endParaRPr lang="en-US" dirty="0"/>
          </a:p>
        </p:txBody>
      </p:sp>
      <p:sp>
        <p:nvSpPr>
          <p:cNvPr id="3" name="Content Placeholder 2"/>
          <p:cNvSpPr>
            <a:spLocks noGrp="1"/>
          </p:cNvSpPr>
          <p:nvPr>
            <p:ph idx="1"/>
          </p:nvPr>
        </p:nvSpPr>
        <p:spPr/>
        <p:txBody>
          <a:bodyPr>
            <a:normAutofit/>
          </a:bodyPr>
          <a:lstStyle/>
          <a:p>
            <a:pPr lvl="0"/>
            <a:r>
              <a:rPr lang="en-US" dirty="0" smtClean="0"/>
              <a:t>Animal </a:t>
            </a:r>
            <a:r>
              <a:rPr lang="en-US" dirty="0"/>
              <a:t>abuse, neglect, harm and mishandling are unacceptable and will not be tolerated.</a:t>
            </a:r>
            <a:endParaRPr lang="en-US" sz="2400" dirty="0"/>
          </a:p>
          <a:p>
            <a:pPr lvl="0"/>
            <a:r>
              <a:rPr lang="en-US" dirty="0"/>
              <a:t>Proper animal care is the responsibility of every individual who is around animals. </a:t>
            </a:r>
            <a:endParaRPr lang="en-US" sz="2400" dirty="0"/>
          </a:p>
          <a:p>
            <a:pPr lvl="0"/>
            <a:r>
              <a:rPr lang="en-US" dirty="0"/>
              <a:t>Individuals working with or around animals have an obligation to immediately report any signs of deliberate animal abuse, neglect, harm or mishandling to a supervisor or other individual responsible for enforcement of proper animal care.</a:t>
            </a:r>
            <a:endParaRPr lang="en-US" sz="2400" dirty="0"/>
          </a:p>
          <a:p>
            <a:pPr lvl="0"/>
            <a:r>
              <a:rPr lang="en-US" dirty="0"/>
              <a:t>Thorough, ongoing and consistent employee training and re-training are critical to responsible animal care and are necessary components of a comprehensive animal care program</a:t>
            </a:r>
            <a:r>
              <a:rPr lang="en-US" dirty="0" smtClean="0"/>
              <a:t>.</a:t>
            </a:r>
            <a:endParaRPr lang="en-US" sz="2400" dirty="0"/>
          </a:p>
        </p:txBody>
      </p:sp>
    </p:spTree>
    <p:extLst>
      <p:ext uri="{BB962C8B-B14F-4D97-AF65-F5344CB8AC3E}">
        <p14:creationId xmlns:p14="http://schemas.microsoft.com/office/powerpoint/2010/main" val="142026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the Initiative (cont.)</a:t>
            </a:r>
            <a:endParaRPr lang="en-US" dirty="0"/>
          </a:p>
        </p:txBody>
      </p:sp>
      <p:sp>
        <p:nvSpPr>
          <p:cNvPr id="3" name="Content Placeholder 2"/>
          <p:cNvSpPr>
            <a:spLocks noGrp="1"/>
          </p:cNvSpPr>
          <p:nvPr>
            <p:ph idx="1"/>
          </p:nvPr>
        </p:nvSpPr>
        <p:spPr/>
        <p:txBody>
          <a:bodyPr>
            <a:normAutofit/>
          </a:bodyPr>
          <a:lstStyle/>
          <a:p>
            <a:pPr lvl="0"/>
            <a:r>
              <a:rPr lang="en-US" dirty="0" smtClean="0"/>
              <a:t>Employers </a:t>
            </a:r>
            <a:r>
              <a:rPr lang="en-US" dirty="0"/>
              <a:t>have an obligation to:</a:t>
            </a:r>
            <a:endParaRPr lang="en-US" sz="2400" dirty="0"/>
          </a:p>
          <a:p>
            <a:pPr lvl="1"/>
            <a:r>
              <a:rPr lang="en-US" dirty="0"/>
              <a:t>Provide education and promote the importance of proper and responsible animal care.</a:t>
            </a:r>
            <a:endParaRPr lang="en-US" sz="2400" dirty="0"/>
          </a:p>
          <a:p>
            <a:pPr lvl="1"/>
            <a:r>
              <a:rPr lang="en-US" dirty="0"/>
              <a:t>Encourage and enable employees to immediately report of all signs of animal abuse, neglect, harm or mishandling.</a:t>
            </a:r>
            <a:endParaRPr lang="en-US" sz="2400" dirty="0"/>
          </a:p>
          <a:p>
            <a:pPr lvl="1"/>
            <a:r>
              <a:rPr lang="en-US" dirty="0"/>
              <a:t>Provide accessible and reliable contacts who have immediate authority to address reports of animal care concerns. </a:t>
            </a:r>
            <a:endParaRPr lang="en-US" sz="2400" dirty="0"/>
          </a:p>
          <a:p>
            <a:pPr lvl="1"/>
            <a:r>
              <a:rPr lang="en-US" dirty="0"/>
              <a:t>Take swift action to correct all instances of inappropriate animal care.</a:t>
            </a:r>
            <a:endParaRPr lang="en-US" sz="2400" dirty="0"/>
          </a:p>
          <a:p>
            <a:pPr lvl="1"/>
            <a:r>
              <a:rPr lang="en-US" dirty="0"/>
              <a:t>Ensure employees who raise concerns in good faith are not penalized.</a:t>
            </a:r>
            <a:endParaRPr lang="en-US" sz="2400" dirty="0"/>
          </a:p>
          <a:p>
            <a:endParaRPr lang="en-US" dirty="0"/>
          </a:p>
        </p:txBody>
      </p:sp>
    </p:spTree>
    <p:extLst>
      <p:ext uri="{BB962C8B-B14F-4D97-AF65-F5344CB8AC3E}">
        <p14:creationId xmlns:p14="http://schemas.microsoft.com/office/powerpoint/2010/main" val="164968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English &amp; Spanish</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Brochure</a:t>
            </a:r>
          </a:p>
          <a:p>
            <a:r>
              <a:rPr lang="en-US" dirty="0" smtClean="0"/>
              <a:t>Posters</a:t>
            </a:r>
          </a:p>
          <a:p>
            <a:r>
              <a:rPr lang="en-US" dirty="0" smtClean="0"/>
              <a:t>Overview</a:t>
            </a:r>
          </a:p>
          <a:p>
            <a:r>
              <a:rPr lang="en-US" dirty="0" smtClean="0"/>
              <a:t>Employer Checklist</a:t>
            </a:r>
          </a:p>
          <a:p>
            <a:r>
              <a:rPr lang="en-US" dirty="0" smtClean="0"/>
              <a:t>Employee Agreement</a:t>
            </a:r>
          </a:p>
          <a:p>
            <a:r>
              <a:rPr lang="en-US" dirty="0" smtClean="0"/>
              <a:t>Website </a:t>
            </a:r>
            <a:endParaRPr lang="en-US" dirty="0" smtClean="0"/>
          </a:p>
          <a:p>
            <a:r>
              <a:rPr lang="en-US" dirty="0" smtClean="0"/>
              <a:t>Press </a:t>
            </a:r>
            <a:r>
              <a:rPr lang="en-US" dirty="0" smtClean="0"/>
              <a:t>release</a:t>
            </a:r>
            <a:endParaRPr lang="en-US"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519" y="1468569"/>
            <a:ext cx="2778952" cy="246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200400" y="3516898"/>
            <a:ext cx="1450616" cy="3036302"/>
            <a:chOff x="2819400" y="381000"/>
            <a:chExt cx="2895600" cy="6238875"/>
          </a:xfrm>
        </p:grpSpPr>
        <p:grpSp>
          <p:nvGrpSpPr>
            <p:cNvPr id="4" name="Group 3"/>
            <p:cNvGrpSpPr/>
            <p:nvPr/>
          </p:nvGrpSpPr>
          <p:grpSpPr>
            <a:xfrm>
              <a:off x="2819400" y="381000"/>
              <a:ext cx="2895600" cy="4972050"/>
              <a:chOff x="5715000" y="1228725"/>
              <a:chExt cx="2895600" cy="497205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38400"/>
                <a:ext cx="28956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28725"/>
                <a:ext cx="28765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299"/>
            <a:stretch/>
          </p:blipFill>
          <p:spPr bwMode="auto">
            <a:xfrm>
              <a:off x="2819400" y="5353050"/>
              <a:ext cx="28956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35266">
            <a:off x="1214176" y="4082035"/>
            <a:ext cx="1567707" cy="220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22418">
            <a:off x="5058239" y="4114333"/>
            <a:ext cx="1758316" cy="217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618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95400"/>
            <a:ext cx="8305800" cy="4953000"/>
          </a:xfrm>
        </p:spPr>
        <p:txBody>
          <a:bodyPr>
            <a:normAutofit/>
          </a:bodyPr>
          <a:lstStyle/>
          <a:p>
            <a:pPr marL="342900" indent="-342900">
              <a:buFont typeface="Arial" panose="020B0604020202020204" pitchFamily="34" charset="0"/>
              <a:buChar char="•"/>
            </a:pPr>
            <a:r>
              <a:rPr lang="en-US" sz="2800" dirty="0"/>
              <a:t>Participation is free and no registration is required </a:t>
            </a:r>
            <a:endParaRPr lang="en-US" sz="2800" dirty="0" smtClean="0"/>
          </a:p>
          <a:p>
            <a:pPr marL="342900" indent="-342900">
              <a:buFont typeface="Arial" panose="020B0604020202020204" pitchFamily="34" charset="0"/>
              <a:buChar char="•"/>
            </a:pPr>
            <a:r>
              <a:rPr lang="en-US" sz="2800" dirty="0"/>
              <a:t>V</a:t>
            </a:r>
            <a:r>
              <a:rPr lang="en-US" sz="2800" dirty="0" smtClean="0"/>
              <a:t>isit </a:t>
            </a:r>
            <a:r>
              <a:rPr lang="en-US" sz="2800" dirty="0" smtClean="0">
                <a:hlinkClick r:id="rId2"/>
              </a:rPr>
              <a:t>www.SeeItStopIt.org</a:t>
            </a:r>
            <a:r>
              <a:rPr lang="en-US" sz="2800" dirty="0" smtClean="0"/>
              <a:t> </a:t>
            </a:r>
            <a:r>
              <a:rPr lang="en-US" sz="2800" dirty="0"/>
              <a:t>today </a:t>
            </a:r>
            <a:endParaRPr lang="en-US" sz="2800" dirty="0" smtClean="0"/>
          </a:p>
          <a:p>
            <a:pPr marL="342900" indent="-342900">
              <a:buFont typeface="Arial" panose="020B0604020202020204" pitchFamily="34" charset="0"/>
              <a:buChar char="•"/>
            </a:pPr>
            <a:r>
              <a:rPr lang="en-US" sz="2800" dirty="0" smtClean="0"/>
              <a:t>Download </a:t>
            </a:r>
            <a:r>
              <a:rPr lang="en-US" sz="2800" dirty="0"/>
              <a:t>materials and training resources </a:t>
            </a:r>
          </a:p>
          <a:p>
            <a:pPr marL="342900" indent="-342900">
              <a:buFont typeface="Arial" panose="020B0604020202020204" pitchFamily="34" charset="0"/>
              <a:buChar char="•"/>
            </a:pPr>
            <a:r>
              <a:rPr lang="en-US" sz="2800" dirty="0" smtClean="0"/>
              <a:t>Still </a:t>
            </a:r>
            <a:r>
              <a:rPr lang="en-US" sz="2800" dirty="0"/>
              <a:t>have questions? </a:t>
            </a:r>
            <a:r>
              <a:rPr lang="en-US" sz="2800" dirty="0" smtClean="0"/>
              <a:t>Contact </a:t>
            </a:r>
            <a:r>
              <a:rPr lang="en-US" sz="2800" dirty="0" smtClean="0">
                <a:hlinkClick r:id="rId3"/>
              </a:rPr>
              <a:t>info@seeitstopit.org</a:t>
            </a:r>
            <a:r>
              <a:rPr lang="en-US" sz="2800" dirty="0" smtClean="0"/>
              <a:t>.</a:t>
            </a:r>
          </a:p>
        </p:txBody>
      </p:sp>
      <p:sp>
        <p:nvSpPr>
          <p:cNvPr id="3" name="Title 2"/>
          <p:cNvSpPr>
            <a:spLocks noGrp="1"/>
          </p:cNvSpPr>
          <p:nvPr>
            <p:ph type="title"/>
          </p:nvPr>
        </p:nvSpPr>
        <p:spPr/>
        <p:txBody>
          <a:bodyPr>
            <a:normAutofit/>
          </a:bodyPr>
          <a:lstStyle/>
          <a:p>
            <a:r>
              <a:rPr lang="en-US" sz="4000" dirty="0" smtClean="0"/>
              <a:t>How Do I Participate</a:t>
            </a:r>
            <a:endParaRPr lang="en-US" sz="4000" dirty="0"/>
          </a:p>
        </p:txBody>
      </p:sp>
    </p:spTree>
    <p:extLst>
      <p:ext uri="{BB962C8B-B14F-4D97-AF65-F5344CB8AC3E}">
        <p14:creationId xmlns:p14="http://schemas.microsoft.com/office/powerpoint/2010/main" val="374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www.SeeItStopIt.org</a:t>
            </a:r>
            <a:endParaRPr lang="en-US" dirty="0"/>
          </a:p>
        </p:txBody>
      </p:sp>
      <p:sp>
        <p:nvSpPr>
          <p:cNvPr id="3" name="Subtitle 2"/>
          <p:cNvSpPr>
            <a:spLocks noGrp="1"/>
          </p:cNvSpPr>
          <p:nvPr>
            <p:ph type="subTitle" idx="1"/>
          </p:nvPr>
        </p:nvSpPr>
        <p:spPr/>
        <p:txBody>
          <a:bodyPr/>
          <a:lstStyle/>
          <a:p>
            <a:r>
              <a:rPr lang="en-US" dirty="0" smtClean="0"/>
              <a:t>info@SeeItStopIt.org</a:t>
            </a:r>
            <a:endParaRPr lang="en-US" dirty="0"/>
          </a:p>
        </p:txBody>
      </p:sp>
    </p:spTree>
    <p:extLst>
      <p:ext uri="{BB962C8B-B14F-4D97-AF65-F5344CB8AC3E}">
        <p14:creationId xmlns:p14="http://schemas.microsoft.com/office/powerpoint/2010/main" val="3177865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529715BC666488EFC90712509A3FD" ma:contentTypeVersion="2" ma:contentTypeDescription="Create a new document." ma:contentTypeScope="" ma:versionID="ec4a593cd6402a1f595f4ae65932fbec">
  <xsd:schema xmlns:xsd="http://www.w3.org/2001/XMLSchema" xmlns:xs="http://www.w3.org/2001/XMLSchema" xmlns:p="http://schemas.microsoft.com/office/2006/metadata/properties" xmlns:ns2="702b7a5b-df73-46f7-84a3-e132eacb1741" targetNamespace="http://schemas.microsoft.com/office/2006/metadata/properties" ma:root="true" ma:fieldsID="b84ee0bd2cf2118c324953587d14e2d9" ns2:_="">
    <xsd:import namespace="702b7a5b-df73-46f7-84a3-e132eacb174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b7a5b-df73-46f7-84a3-e132eacb17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663D40-AE06-462E-83CF-E1FDD536B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2b7a5b-df73-46f7-84a3-e132eacb1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516435-8EBD-4BAF-A2BD-99DEBAA438A8}">
  <ds:schemaRefs>
    <ds:schemaRef ds:uri="http://schemas.microsoft.com/sharepoint/v3/contenttype/forms"/>
  </ds:schemaRefs>
</ds:datastoreItem>
</file>

<file path=customXml/itemProps3.xml><?xml version="1.0" encoding="utf-8"?>
<ds:datastoreItem xmlns:ds="http://schemas.openxmlformats.org/officeDocument/2006/customXml" ds:itemID="{BE722391-9295-4594-A7CD-26F49AF96F58}">
  <ds:schemaRefs>
    <ds:schemaRef ds:uri="http://purl.org/dc/terms/"/>
    <ds:schemaRef ds:uri="702b7a5b-df73-46f7-84a3-e132eacb1741"/>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550</TotalTime>
  <Words>404</Words>
  <Application>Microsoft Office PowerPoint</Application>
  <PresentationFormat>On-screen Show (4:3)</PresentationFormat>
  <Paragraphs>45</Paragraphs>
  <Slides>8</Slides>
  <Notes>0</Notes>
  <HiddenSlides>2</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Century Gothic</vt:lpstr>
      <vt:lpstr>Office Theme</vt:lpstr>
      <vt:lpstr>Custom Design</vt:lpstr>
      <vt:lpstr>www.SeeItStopIt.org</vt:lpstr>
      <vt:lpstr>What is it?</vt:lpstr>
      <vt:lpstr>Objectives</vt:lpstr>
      <vt:lpstr>Values of the Initiative</vt:lpstr>
      <vt:lpstr>Values of the Initiative (cont.)</vt:lpstr>
      <vt:lpstr>Materials: English &amp; Spanish</vt:lpstr>
      <vt:lpstr>How Do I Participate</vt:lpstr>
      <vt:lpstr>www.SeeItStopIt.org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dc:creator>
  <cp:lastModifiedBy>Morgan Young</cp:lastModifiedBy>
  <cp:revision>36</cp:revision>
  <dcterms:created xsi:type="dcterms:W3CDTF">2012-01-16T21:24:26Z</dcterms:created>
  <dcterms:modified xsi:type="dcterms:W3CDTF">2016-04-11T19:29:06Z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0x010100547529715BC666488EFC90712509A3FD</vt:lpwstr>
  </property>
</Properties>
</file>